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17"/>
  </p:notesMasterIdLst>
  <p:sldIdLst>
    <p:sldId id="256" r:id="rId3"/>
    <p:sldId id="265" r:id="rId4"/>
    <p:sldId id="257" r:id="rId5"/>
    <p:sldId id="258" r:id="rId6"/>
    <p:sldId id="266" r:id="rId7"/>
    <p:sldId id="268" r:id="rId8"/>
    <p:sldId id="267" r:id="rId9"/>
    <p:sldId id="269" r:id="rId10"/>
    <p:sldId id="270" r:id="rId11"/>
    <p:sldId id="274" r:id="rId12"/>
    <p:sldId id="271" r:id="rId13"/>
    <p:sldId id="275" r:id="rId14"/>
    <p:sldId id="273" r:id="rId15"/>
    <p:sldId id="27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7718733098626124E-3"/>
          <c:w val="0.5435802031772321"/>
          <c:h val="0.9138036524739178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融资需求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BB-425A-986F-783027233C7B}"/>
              </c:ext>
            </c:extLst>
          </c:dPt>
          <c:dPt>
            <c:idx val="1"/>
            <c:bubble3D val="0"/>
            <c:spPr>
              <a:solidFill>
                <a:schemeClr val="accent1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BB-425A-986F-783027233C7B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BB-425A-986F-783027233C7B}"/>
              </c:ext>
            </c:extLst>
          </c:dPt>
          <c:dPt>
            <c:idx val="3"/>
            <c:bubble3D val="0"/>
            <c:spPr>
              <a:solidFill>
                <a:schemeClr val="accent1">
                  <a:tint val="7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BB-425A-986F-783027233C7B}"/>
              </c:ext>
            </c:extLst>
          </c:dPt>
          <c:dPt>
            <c:idx val="4"/>
            <c:bubble3D val="0"/>
            <c:spPr>
              <a:solidFill>
                <a:schemeClr val="accent1">
                  <a:tint val="5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BBB-425A-986F-783027233C7B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9ED7AE26-5CB6-4F9A-BAF9-47EA491682FB}" type="CATEGORYNAME">
                      <a:rPr lang="zh-CN" altLang="en-US"/>
                      <a:pPr/>
                      <a:t>[类别名称]</a:t>
                    </a:fld>
                    <a:r>
                      <a:rPr lang="zh-CN" altLang="en-US" baseline="0" dirty="0"/>
                      <a:t>
</a:t>
                    </a:r>
                    <a:fld id="{EA5FF656-5A75-4331-9827-04588ED47386}" type="VALUE">
                      <a:rPr lang="en-US" altLang="zh-CN" baseline="0"/>
                      <a:pPr/>
                      <a:t>[值]</a:t>
                    </a:fld>
                    <a:r>
                      <a:rPr lang="zh-CN" altLang="en-US" baseline="0" dirty="0"/>
                      <a:t>
</a:t>
                    </a:r>
                    <a:fld id="{C3B8ED20-64E7-4358-ABCA-F467AB5BF1CF}" type="PERCENTAGE">
                      <a:rPr lang="en-US" altLang="zh-CN" baseline="0" smtClean="0"/>
                      <a:pPr/>
                      <a:t>[百分比]</a:t>
                    </a:fld>
                    <a:endParaRPr lang="zh-CN" altLang="en-US" baseline="0" dirty="0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BBB-425A-986F-783027233C7B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zh-CN" altLang="en-US" baseline="0" dirty="0" smtClean="0"/>
                      <a:t>网络视频</a:t>
                    </a:r>
                    <a:r>
                      <a:rPr lang="zh-CN" altLang="en-US" baseline="0" dirty="0"/>
                      <a:t>
</a:t>
                    </a:r>
                    <a:fld id="{0723EDDF-76DD-46EE-BBA5-4C180295D887}" type="VALUE">
                      <a:rPr lang="en-US" altLang="zh-CN" baseline="0"/>
                      <a:pPr/>
                      <a:t>[值]</a:t>
                    </a:fld>
                    <a:r>
                      <a:rPr lang="en-US" altLang="zh-CN" baseline="0" dirty="0"/>
                      <a:t>
</a:t>
                    </a:r>
                    <a:fld id="{18C61F78-6D63-4134-A2C3-19D5463BB88D}" type="PERCENTAGE">
                      <a:rPr lang="en-US" altLang="zh-CN" baseline="0"/>
                      <a:pPr/>
                      <a:t>[百分比]</a:t>
                    </a:fld>
                    <a:endParaRPr lang="en-US" altLang="zh-CN" baseline="0" dirty="0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BBB-425A-986F-783027233C7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Sheet1!$A$2:$A$6</c:f>
              <c:strCache>
                <c:ptCount val="5"/>
                <c:pt idx="0">
                  <c:v>转发奖励</c:v>
                </c:pt>
                <c:pt idx="1">
                  <c:v>户外广告</c:v>
                </c:pt>
                <c:pt idx="2">
                  <c:v>线下地推</c:v>
                </c:pt>
                <c:pt idx="3">
                  <c:v>网络视频</c:v>
                </c:pt>
                <c:pt idx="4">
                  <c:v>其他</c:v>
                </c:pt>
              </c:strCache>
            </c:strRef>
          </c:cat>
          <c:val>
            <c:numRef>
              <c:f>Sheet1!$B$2:$B$6</c:f>
              <c:numCache>
                <c:formatCode>"¥"#,##0_);[Red]\("¥"#,##0\)</c:formatCode>
                <c:ptCount val="5"/>
                <c:pt idx="0">
                  <c:v>50000</c:v>
                </c:pt>
                <c:pt idx="1">
                  <c:v>20000</c:v>
                </c:pt>
                <c:pt idx="2">
                  <c:v>20000</c:v>
                </c:pt>
                <c:pt idx="3">
                  <c:v>5000</c:v>
                </c:pt>
                <c:pt idx="4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BBB-425A-986F-783027233C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 w="34714"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7718733098626124E-3"/>
          <c:w val="0.5435802031772321"/>
          <c:h val="0.9138036524739178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融资需求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D88-40CF-BFB1-A46CBEF6A406}"/>
              </c:ext>
            </c:extLst>
          </c:dPt>
          <c:dPt>
            <c:idx val="1"/>
            <c:bubble3D val="0"/>
            <c:spPr>
              <a:solidFill>
                <a:schemeClr val="accent1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D88-40CF-BFB1-A46CBEF6A406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D88-40CF-BFB1-A46CBEF6A406}"/>
              </c:ext>
            </c:extLst>
          </c:dPt>
          <c:dPt>
            <c:idx val="3"/>
            <c:bubble3D val="0"/>
            <c:spPr>
              <a:solidFill>
                <a:schemeClr val="accent1">
                  <a:tint val="7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D88-40CF-BFB1-A46CBEF6A406}"/>
              </c:ext>
            </c:extLst>
          </c:dPt>
          <c:dPt>
            <c:idx val="4"/>
            <c:bubble3D val="0"/>
            <c:spPr>
              <a:solidFill>
                <a:schemeClr val="accent1">
                  <a:tint val="5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D88-40CF-BFB1-A46CBEF6A406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9ED7AE26-5CB6-4F9A-BAF9-47EA491682FB}" type="CATEGORYNAME">
                      <a:rPr lang="zh-CN" altLang="en-US"/>
                      <a:pPr/>
                      <a:t>[类别名称]</a:t>
                    </a:fld>
                    <a:r>
                      <a:rPr lang="zh-CN" altLang="en-US" baseline="0" dirty="0"/>
                      <a:t>
</a:t>
                    </a:r>
                    <a:fld id="{EA5FF656-5A75-4331-9827-04588ED47386}" type="VALUE">
                      <a:rPr lang="en-US" altLang="zh-CN" baseline="0"/>
                      <a:pPr/>
                      <a:t>[值]</a:t>
                    </a:fld>
                    <a:r>
                      <a:rPr lang="zh-CN" altLang="en-US" baseline="0" dirty="0"/>
                      <a:t>
</a:t>
                    </a:r>
                    <a:fld id="{C3B8ED20-64E7-4358-ABCA-F467AB5BF1CF}" type="PERCENTAGE">
                      <a:rPr lang="en-US" altLang="zh-CN" baseline="0" smtClean="0"/>
                      <a:pPr/>
                      <a:t>[百分比]</a:t>
                    </a:fld>
                    <a:endParaRPr lang="zh-CN" altLang="en-US" baseline="0" dirty="0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D88-40CF-BFB1-A46CBEF6A406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zh-CN" altLang="en-US" baseline="0" dirty="0" smtClean="0"/>
                      <a:t>硬件支出</a:t>
                    </a:r>
                    <a:r>
                      <a:rPr lang="zh-CN" altLang="en-US" baseline="0" dirty="0"/>
                      <a:t>
</a:t>
                    </a:r>
                    <a:fld id="{0723EDDF-76DD-46EE-BBA5-4C180295D887}" type="VALUE">
                      <a:rPr lang="en-US" altLang="zh-CN" baseline="0"/>
                      <a:pPr/>
                      <a:t>[值]</a:t>
                    </a:fld>
                    <a:r>
                      <a:rPr lang="en-US" altLang="zh-CN" baseline="0" dirty="0"/>
                      <a:t>
</a:t>
                    </a:r>
                    <a:fld id="{18C61F78-6D63-4134-A2C3-19D5463BB88D}" type="PERCENTAGE">
                      <a:rPr lang="en-US" altLang="zh-CN" baseline="0"/>
                      <a:pPr/>
                      <a:t>[百分比]</a:t>
                    </a:fld>
                    <a:endParaRPr lang="en-US" altLang="zh-CN" baseline="0" dirty="0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AD88-40CF-BFB1-A46CBEF6A40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Sheet1!$A$2:$A$6</c:f>
              <c:strCache>
                <c:ptCount val="5"/>
                <c:pt idx="0">
                  <c:v>人员工资</c:v>
                </c:pt>
                <c:pt idx="1">
                  <c:v>营销推广</c:v>
                </c:pt>
                <c:pt idx="2">
                  <c:v>办公场地</c:v>
                </c:pt>
                <c:pt idx="3">
                  <c:v>硬件支出</c:v>
                </c:pt>
                <c:pt idx="4">
                  <c:v>其他</c:v>
                </c:pt>
              </c:strCache>
            </c:strRef>
          </c:cat>
          <c:val>
            <c:numRef>
              <c:f>Sheet1!$B$2:$B$6</c:f>
              <c:numCache>
                <c:formatCode>"¥"#,##0_);[Red]\("¥"#,##0\)</c:formatCode>
                <c:ptCount val="5"/>
                <c:pt idx="0">
                  <c:v>250000</c:v>
                </c:pt>
                <c:pt idx="1">
                  <c:v>100000</c:v>
                </c:pt>
                <c:pt idx="2">
                  <c:v>80000</c:v>
                </c:pt>
                <c:pt idx="3">
                  <c:v>30000</c:v>
                </c:pt>
                <c:pt idx="4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D88-40CF-BFB1-A46CBEF6A4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 w="34714"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688CE-7459-42D9-A126-61D39A78A5B5}" type="datetimeFigureOut">
              <a:rPr lang="zh-CN" altLang="en-US" smtClean="0"/>
              <a:t>2017/9/4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60B34-1FFD-49AF-B221-746231878D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463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417D1CE-A269-4DE5-8DFC-71059381B758}" type="datetimeFigureOut">
              <a:rPr lang="zh-CN" altLang="en-US" smtClean="0"/>
              <a:t>2017/9/4 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567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2017/9/4 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766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2017/9/4 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059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2017/9/4 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9245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2017/9/4 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736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2017/9/4 Monday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831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2017/9/4 Monday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1320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2017/9/4 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962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2017/9/4 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8636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4" indent="0" algn="ctr">
              <a:buNone/>
              <a:defRPr/>
            </a:lvl4pPr>
            <a:lvl5pPr marL="2438339" indent="0" algn="ctr">
              <a:buNone/>
              <a:defRPr/>
            </a:lvl5pPr>
            <a:lvl6pPr marL="3047924" indent="0" algn="ctr">
              <a:buNone/>
              <a:defRPr/>
            </a:lvl6pPr>
            <a:lvl7pPr marL="3657509" indent="0" algn="ctr">
              <a:buNone/>
              <a:defRPr/>
            </a:lvl7pPr>
            <a:lvl8pPr marL="4267093" indent="0" algn="ctr">
              <a:buNone/>
              <a:defRPr/>
            </a:lvl8pPr>
            <a:lvl9pPr marL="4876678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CB4B9D21-5E60-4FFC-AA45-259501B389F3}" type="datetimeFigureOut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2017/9/4 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4155C119-8260-4C23-93D0-F8A8E1D48D06}" type="slidenum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877588"/>
      </p:ext>
    </p:extLst>
  </p:cSld>
  <p:clrMapOvr>
    <a:masterClrMapping/>
  </p:clrMapOvr>
  <p:transition spd="slow" advClick="0" advTm="0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33713EDC-4642-4B20-99F7-2F7210FCCD96}" type="datetimeFigureOut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2017/9/4 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1827B7F1-3429-4F6B-B5C6-0C353C7E7CB8}" type="slidenum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105177"/>
      </p:ext>
    </p:extLst>
  </p:cSld>
  <p:clrMapOvr>
    <a:masterClrMapping/>
  </p:clrMapOvr>
  <p:transition spd="slow" advClick="0" advTm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2017/9/4 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9504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/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AB1E21CF-2178-4FF1-B84A-1A1677E027E4}" type="datetimeFigureOut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2017/9/4 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7BB3A6F4-12A7-4A17-92AB-7AC1BD674FCF}" type="slidenum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588792"/>
      </p:ext>
    </p:extLst>
  </p:cSld>
  <p:clrMapOvr>
    <a:masterClrMapping/>
  </p:clrMapOvr>
  <p:transition spd="slow" advClick="0" advTm="0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6684"/>
            <a:ext cx="5156200" cy="4349749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826684"/>
            <a:ext cx="5156200" cy="4349749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B7F3CA43-33B0-4D30-B3CC-AC1D68316C2A}" type="datetimeFigureOut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2017/9/4 Monday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B38E5E42-377B-44F4-BE63-B5AE63B8E296}" type="slidenum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745595"/>
      </p:ext>
    </p:extLst>
  </p:cSld>
  <p:clrMapOvr>
    <a:masterClrMapping/>
  </p:clrMapOvr>
  <p:transition spd="slow" advClick="0" advTm="0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9A13CBE2-7943-4A8D-9F43-0C1091774255}" type="datetimeFigureOut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2017/9/4 Monday</a:t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662F915B-CF39-4EB6-8810-DB2994B95EDF}" type="slidenum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938385"/>
      </p:ext>
    </p:extLst>
  </p:cSld>
  <p:clrMapOvr>
    <a:masterClrMapping/>
  </p:clrMapOvr>
  <p:transition spd="slow" advClick="0" advTm="0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9951B69A-0A9A-453F-AFC4-2391588ACC12}" type="datetimeFigureOut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2017/9/4 Monday</a:t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CD4F09A9-AAF4-4573-B183-F994536281AF}" type="slidenum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708102"/>
      </p:ext>
    </p:extLst>
  </p:cSld>
  <p:clrMapOvr>
    <a:masterClrMapping/>
  </p:clrMapOvr>
  <p:transition spd="slow" advClick="0" advTm="0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4A4A2A0A-8890-43A5-B61E-7DC11F687967}" type="datetimeFigureOut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2017/9/4 Monday</a:t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CDA82987-71A0-4BF0-815C-E46F1B53A903}" type="slidenum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631135"/>
      </p:ext>
    </p:extLst>
  </p:cSld>
  <p:clrMapOvr>
    <a:masterClrMapping/>
  </p:clrMapOvr>
  <p:transition spd="slow" advClick="0" advTm="0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69163B76-3BB0-43BD-8ECB-032519DE0E6A}" type="datetimeFigureOut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2017/9/4 Monday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F2FAA520-3E14-480D-BD56-613A48B8CE6F}" type="slidenum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01313"/>
      </p:ext>
    </p:extLst>
  </p:cSld>
  <p:clrMapOvr>
    <a:masterClrMapping/>
  </p:clrMapOvr>
  <p:transition spd="slow" advClick="0" advTm="0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C65C710D-EDBE-4FB3-96B6-9ED2C8B2E1B0}" type="datetimeFigureOut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2017/9/4 Monday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55966E44-3228-46F0-A705-1D8432CC74E7}" type="slidenum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58998"/>
      </p:ext>
    </p:extLst>
  </p:cSld>
  <p:clrMapOvr>
    <a:masterClrMapping/>
  </p:clrMapOvr>
  <p:transition spd="slow" advClick="0" advTm="0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8F956104-A642-4D37-BD1D-C846C7641724}" type="datetimeFigureOut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2017/9/4 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FC5B4C1F-47AB-409A-97E2-1900B10B2F93}" type="slidenum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843912"/>
      </p:ext>
    </p:extLst>
  </p:cSld>
  <p:clrMapOvr>
    <a:masterClrMapping/>
  </p:clrMapOvr>
  <p:transition spd="slow" advClick="0" advTm="0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6185"/>
            <a:ext cx="2628900" cy="581024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6185"/>
            <a:ext cx="7683500" cy="581024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2C7EAA77-22E4-4047-8E11-4A2CA1682BE4}" type="datetimeFigureOut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2017/9/4 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5490B277-224F-4642-8ED8-35EDFEFE957A}" type="slidenum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22537"/>
      </p:ext>
    </p:extLst>
  </p:cSld>
  <p:clrMapOvr>
    <a:masterClrMapping/>
  </p:clrMapOvr>
  <p:transition spd="slow" advClick="0" advTm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2017/9/4 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717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2017/9/4 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847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2017/9/4 Monday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81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2017/9/4 Monday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874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2017/9/4 Monday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009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2017/9/4 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333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2017/9/4 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565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7D1CE-A269-4DE5-8DFC-71059381B758}" type="datetimeFigureOut">
              <a:rPr lang="zh-CN" altLang="en-US" smtClean="0"/>
              <a:t>2017/9/4 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5544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6185"/>
            <a:ext cx="10515600" cy="132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6684"/>
            <a:ext cx="10515600" cy="434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1"/>
            <a:ext cx="2743200" cy="36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F4CF1BAA-F5C9-4B5B-9550-F9851CD54EEB}" type="datetimeFigureOut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2017/9/4 Monday</a:t>
            </a:fld>
            <a:endParaRPr lang="zh-CN" altLang="en-US"/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1"/>
            <a:ext cx="4114800" cy="36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1"/>
            <a:ext cx="2743200" cy="36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2ED4CEB5-E413-43EC-8A07-FA32358A13CF}" type="slidenum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51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ransition spd="slow" advClick="0" advTm="0">
    <p:wipe/>
  </p:transition>
  <p:timing>
    <p:tnLst>
      <p:par>
        <p:cTn id="1" dur="indefinite" restart="never" nodeType="tmRoot"/>
      </p:par>
    </p:tnLst>
  </p:timing>
  <p:txStyles>
    <p:titleStyle>
      <a:lvl1pPr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609585"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1219170"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828754"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2438339"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594" indent="-228594" algn="l" defTabSz="914377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2pPr>
      <a:lvl3pPr marL="1142971" indent="-228594" algn="l" defTabSz="91437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160" indent="-228594" algn="l" defTabSz="91437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3">
          <a:solidFill>
            <a:schemeClr val="tx1"/>
          </a:solidFill>
          <a:latin typeface="+mn-lt"/>
          <a:ea typeface="+mn-ea"/>
        </a:defRPr>
      </a:lvl4pPr>
      <a:lvl5pPr marL="2057349" indent="-228594" algn="l" defTabSz="91437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3">
          <a:solidFill>
            <a:schemeClr val="tx1"/>
          </a:solidFill>
          <a:latin typeface="+mn-lt"/>
          <a:ea typeface="+mn-ea"/>
        </a:defRPr>
      </a:lvl5pPr>
      <a:lvl6pPr marL="2666933" indent="-228594" algn="l" defTabSz="91437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733">
          <a:solidFill>
            <a:schemeClr val="tx1"/>
          </a:solidFill>
          <a:latin typeface="+mn-lt"/>
          <a:ea typeface="+mn-ea"/>
        </a:defRPr>
      </a:lvl6pPr>
      <a:lvl7pPr marL="3276518" indent="-228594" algn="l" defTabSz="91437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733">
          <a:solidFill>
            <a:schemeClr val="tx1"/>
          </a:solidFill>
          <a:latin typeface="+mn-lt"/>
          <a:ea typeface="+mn-ea"/>
        </a:defRPr>
      </a:lvl7pPr>
      <a:lvl8pPr marL="3886103" indent="-228594" algn="l" defTabSz="91437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733">
          <a:solidFill>
            <a:schemeClr val="tx1"/>
          </a:solidFill>
          <a:latin typeface="+mn-lt"/>
          <a:ea typeface="+mn-ea"/>
        </a:defRPr>
      </a:lvl8pPr>
      <a:lvl9pPr marL="4495688" indent="-228594" algn="l" defTabSz="91437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733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uodongjia.com/" TargetMode="External"/><Relationship Id="rId3" Type="http://schemas.openxmlformats.org/officeDocument/2006/relationships/hyperlink" Target="http://www.eshow365.com/" TargetMode="External"/><Relationship Id="rId7" Type="http://schemas.openxmlformats.org/officeDocument/2006/relationships/hyperlink" Target="http://www.weather.com.cn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228.com.cn/" TargetMode="External"/><Relationship Id="rId11" Type="http://schemas.openxmlformats.org/officeDocument/2006/relationships/hyperlink" Target="http://www.zjwater.gov.cn/" TargetMode="External"/><Relationship Id="rId5" Type="http://schemas.openxmlformats.org/officeDocument/2006/relationships/hyperlink" Target="https://www.damai.cn/" TargetMode="External"/><Relationship Id="rId10" Type="http://schemas.openxmlformats.org/officeDocument/2006/relationships/hyperlink" Target="http://news.ceic.ac.cn/" TargetMode="External"/><Relationship Id="rId4" Type="http://schemas.openxmlformats.org/officeDocument/2006/relationships/hyperlink" Target="http://www.cnena.com/" TargetMode="External"/><Relationship Id="rId9" Type="http://schemas.openxmlformats.org/officeDocument/2006/relationships/hyperlink" Target="http://www.variflight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46125" y="542815"/>
            <a:ext cx="8791575" cy="2387600"/>
          </a:xfrm>
        </p:spPr>
        <p:txBody>
          <a:bodyPr>
            <a:normAutofit/>
          </a:bodyPr>
          <a:lstStyle/>
          <a:p>
            <a:r>
              <a:rPr lang="en-US" altLang="zh-CN" sz="9600" dirty="0" err="1" smtClean="0"/>
              <a:t>heatpoint</a:t>
            </a:r>
            <a:endParaRPr lang="zh-CN" altLang="en-US" sz="9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546125" y="3022490"/>
            <a:ext cx="8791575" cy="1655762"/>
          </a:xfrm>
        </p:spPr>
        <p:txBody>
          <a:bodyPr/>
          <a:lstStyle/>
          <a:p>
            <a:r>
              <a:rPr lang="zh-CN" altLang="en-US" b="1" dirty="0"/>
              <a:t>基于互联网大数据的事件地理位置智能</a:t>
            </a:r>
            <a:r>
              <a:rPr lang="zh-CN" altLang="en-US" b="1" dirty="0" smtClean="0"/>
              <a:t>抓取及可视化系统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700911" y="5269361"/>
            <a:ext cx="2912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作者：张仁童</a:t>
            </a:r>
            <a:endParaRPr lang="en-US" altLang="zh-CN" dirty="0" smtClean="0"/>
          </a:p>
          <a:p>
            <a:r>
              <a:rPr lang="zh-CN" altLang="en-US" dirty="0" smtClean="0"/>
              <a:t>邮箱：</a:t>
            </a:r>
            <a:r>
              <a:rPr lang="en-US" altLang="zh-CN" dirty="0" smtClean="0"/>
              <a:t>519539110@qq.com</a:t>
            </a:r>
            <a:endParaRPr lang="zh-CN" altLang="en-US" dirty="0"/>
          </a:p>
        </p:txBody>
      </p:sp>
      <p:sp>
        <p:nvSpPr>
          <p:cNvPr id="5" name="文本框 7"/>
          <p:cNvSpPr txBox="1">
            <a:spLocks noChangeArrowheads="1"/>
          </p:cNvSpPr>
          <p:nvPr/>
        </p:nvSpPr>
        <p:spPr bwMode="auto">
          <a:xfrm>
            <a:off x="2546125" y="3593207"/>
            <a:ext cx="355456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400" b="1" dirty="0">
                <a:latin typeface="方正兰亭黑_GBK"/>
                <a:ea typeface="方正兰亭黑_GBK"/>
                <a:cs typeface="方正兰亭黑_GBK"/>
              </a:rPr>
              <a:t>商业计划书</a:t>
            </a:r>
          </a:p>
        </p:txBody>
      </p:sp>
      <p:sp>
        <p:nvSpPr>
          <p:cNvPr id="10" name="文本框 19"/>
          <p:cNvSpPr txBox="1">
            <a:spLocks noChangeArrowheads="1"/>
          </p:cNvSpPr>
          <p:nvPr/>
        </p:nvSpPr>
        <p:spPr bwMode="auto">
          <a:xfrm>
            <a:off x="10008759" y="6207793"/>
            <a:ext cx="16369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FFFFF"/>
                </a:solidFill>
                <a:latin typeface="方正兰亭黑_GBK"/>
                <a:ea typeface="方正兰亭黑_GBK"/>
                <a:cs typeface="方正兰亭黑_GBK"/>
              </a:rPr>
              <a:t>Cloudforwork.cn</a:t>
            </a:r>
            <a:endParaRPr lang="zh-CN" altLang="en-US" sz="1600" b="1" dirty="0">
              <a:solidFill>
                <a:srgbClr val="FFFFFF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19547" y="5915692"/>
            <a:ext cx="1837853" cy="991283"/>
          </a:xfrm>
          <a:prstGeom prst="rect">
            <a:avLst/>
          </a:prstGeom>
        </p:spPr>
      </p:pic>
      <p:sp>
        <p:nvSpPr>
          <p:cNvPr id="12" name="文本框 7"/>
          <p:cNvSpPr txBox="1">
            <a:spLocks noChangeArrowheads="1"/>
          </p:cNvSpPr>
          <p:nvPr/>
        </p:nvSpPr>
        <p:spPr bwMode="auto">
          <a:xfrm>
            <a:off x="10008759" y="6468617"/>
            <a:ext cx="2386012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珠海汇海信息咨询有限公司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441" b="89831" l="5180" r="97748">
                        <a14:foregroundMark x1="20946" y1="56356" x2="44820" y2="72458"/>
                        <a14:foregroundMark x1="44144" y1="49576" x2="59459" y2="35593"/>
                        <a14:foregroundMark x1="56306" y1="72458" x2="73423" y2="55085"/>
                        <a14:foregroundMark x1="74099" y1="69068" x2="78829" y2="58475"/>
                        <a14:foregroundMark x1="20495" y1="47034" x2="38739" y2="40254"/>
                        <a14:foregroundMark x1="13063" y1="40254" x2="27027" y2="41525"/>
                        <a14:foregroundMark x1="12387" y1="38136" x2="42342" y2="38136"/>
                        <a14:foregroundMark x1="46622" y1="38983" x2="60586" y2="35593"/>
                        <a14:backgroundMark x1="18018" y1="28814" x2="40541" y2="18644"/>
                        <a14:backgroundMark x1="89865" y1="74576" x2="69144" y2="826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524" y="0"/>
            <a:ext cx="3007476" cy="159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1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00"/>
                            </p:stCondLst>
                            <p:childTnLst>
                              <p:par>
                                <p:cTn id="14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8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4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9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4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900"/>
                            </p:stCondLst>
                            <p:childTnLst>
                              <p:par>
                                <p:cTn id="3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  <p:bldP spid="10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6535" y="-9045"/>
            <a:ext cx="9905998" cy="1478570"/>
          </a:xfrm>
        </p:spPr>
        <p:txBody>
          <a:bodyPr/>
          <a:lstStyle/>
          <a:p>
            <a:r>
              <a:rPr lang="en-US" altLang="zh-CN" dirty="0" smtClean="0"/>
              <a:t>2.3</a:t>
            </a:r>
            <a:r>
              <a:rPr lang="zh-CN" altLang="en-US" dirty="0" smtClean="0"/>
              <a:t>营销推广</a:t>
            </a:r>
            <a:endParaRPr lang="zh-CN" altLang="en-US" dirty="0"/>
          </a:p>
        </p:txBody>
      </p:sp>
      <p:sp>
        <p:nvSpPr>
          <p:cNvPr id="6" name="矩形 54"/>
          <p:cNvSpPr>
            <a:spLocks noChangeArrowheads="1"/>
          </p:cNvSpPr>
          <p:nvPr/>
        </p:nvSpPr>
        <p:spPr bwMode="auto">
          <a:xfrm>
            <a:off x="5341992" y="2146682"/>
            <a:ext cx="14766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000" b="1" dirty="0" smtClean="0">
                <a:solidFill>
                  <a:srgbClr val="5B9BD5"/>
                </a:solidFill>
                <a:latin typeface="方正兰亭黑_GBK"/>
                <a:ea typeface="方正兰亭黑_GBK"/>
                <a:cs typeface="方正兰亭黑_GBK"/>
              </a:rPr>
              <a:t>A </a:t>
            </a:r>
            <a:r>
              <a:rPr lang="zh-CN" altLang="en-US" sz="2000" b="1" dirty="0" smtClean="0">
                <a:solidFill>
                  <a:srgbClr val="5B9BD5"/>
                </a:solidFill>
                <a:latin typeface="方正兰亭黑_GBK"/>
                <a:ea typeface="方正兰亭黑_GBK"/>
                <a:cs typeface="方正兰亭黑_GBK"/>
              </a:rPr>
              <a:t>转发奖励</a:t>
            </a:r>
            <a:endParaRPr lang="zh-CN" altLang="en-US" sz="2000" b="1" dirty="0">
              <a:solidFill>
                <a:srgbClr val="5B9BD5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7" name="TextBox 46"/>
          <p:cNvSpPr txBox="1">
            <a:spLocks noChangeArrowheads="1"/>
          </p:cNvSpPr>
          <p:nvPr/>
        </p:nvSpPr>
        <p:spPr bwMode="auto">
          <a:xfrm>
            <a:off x="5348179" y="2461664"/>
            <a:ext cx="236995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2288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充分利用社交媒体、朋友圈，的社交优势快速传播。并给予用户一定金额的奖励。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56"/>
          <p:cNvSpPr>
            <a:spLocks noChangeArrowheads="1"/>
          </p:cNvSpPr>
          <p:nvPr/>
        </p:nvSpPr>
        <p:spPr bwMode="auto">
          <a:xfrm>
            <a:off x="5414831" y="3958431"/>
            <a:ext cx="14766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5B9BD5"/>
                </a:solidFill>
                <a:latin typeface="方正兰亭黑_GBK"/>
                <a:ea typeface="方正兰亭黑_GBK"/>
                <a:cs typeface="方正兰亭黑_GBK"/>
              </a:rPr>
              <a:t>C</a:t>
            </a:r>
            <a:r>
              <a:rPr lang="zh-CN" altLang="en-US" sz="2000" b="1" dirty="0" smtClean="0">
                <a:solidFill>
                  <a:srgbClr val="5B9BD5"/>
                </a:solidFill>
                <a:latin typeface="方正兰亭黑_GBK"/>
                <a:ea typeface="方正兰亭黑_GBK"/>
                <a:cs typeface="方正兰亭黑_GBK"/>
              </a:rPr>
              <a:t> 线下地推</a:t>
            </a:r>
            <a:endParaRPr lang="zh-CN" altLang="en-US" sz="2000" b="1" dirty="0">
              <a:solidFill>
                <a:srgbClr val="5B9BD5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9" name="TextBox 46"/>
          <p:cNvSpPr txBox="1">
            <a:spLocks noChangeArrowheads="1"/>
          </p:cNvSpPr>
          <p:nvPr/>
        </p:nvSpPr>
        <p:spPr bwMode="auto">
          <a:xfrm>
            <a:off x="5414832" y="4250531"/>
            <a:ext cx="26222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2288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雇佣一些小时工，在校园等地区发放传单、或指导使用。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60"/>
          <p:cNvSpPr>
            <a:spLocks noChangeArrowheads="1"/>
          </p:cNvSpPr>
          <p:nvPr/>
        </p:nvSpPr>
        <p:spPr bwMode="auto">
          <a:xfrm>
            <a:off x="8192170" y="3991769"/>
            <a:ext cx="14766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3DB19F"/>
                </a:solidFill>
                <a:latin typeface="方正兰亭黑_GBK"/>
                <a:ea typeface="方正兰亭黑_GBK"/>
                <a:cs typeface="方正兰亭黑_GBK"/>
              </a:rPr>
              <a:t>D</a:t>
            </a:r>
            <a:r>
              <a:rPr lang="zh-CN" altLang="en-US" sz="2000" b="1" dirty="0" smtClean="0">
                <a:solidFill>
                  <a:srgbClr val="3DB19F"/>
                </a:solidFill>
                <a:latin typeface="方正兰亭黑_GBK"/>
                <a:ea typeface="方正兰亭黑_GBK"/>
                <a:cs typeface="方正兰亭黑_GBK"/>
              </a:rPr>
              <a:t> 网络视频</a:t>
            </a:r>
            <a:endParaRPr lang="zh-CN" altLang="en-US" sz="2000" b="1" dirty="0">
              <a:solidFill>
                <a:srgbClr val="3DB19F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11" name="TextBox 46"/>
          <p:cNvSpPr txBox="1">
            <a:spLocks noChangeArrowheads="1"/>
          </p:cNvSpPr>
          <p:nvPr/>
        </p:nvSpPr>
        <p:spPr bwMode="auto">
          <a:xfrm>
            <a:off x="8192170" y="4326771"/>
            <a:ext cx="248857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2288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制作网络宣传视频，使其在网络上快速传播。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连接符 12"/>
          <p:cNvCxnSpPr>
            <a:cxnSpLocks noChangeShapeType="1"/>
          </p:cNvCxnSpPr>
          <p:nvPr/>
        </p:nvCxnSpPr>
        <p:spPr bwMode="auto">
          <a:xfrm>
            <a:off x="5421018" y="3781091"/>
            <a:ext cx="2297112" cy="0"/>
          </a:xfrm>
          <a:prstGeom prst="line">
            <a:avLst/>
          </a:prstGeom>
          <a:noFill/>
          <a:ln w="6350">
            <a:solidFill>
              <a:srgbClr val="5B9BD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62"/>
          <p:cNvCxnSpPr>
            <a:cxnSpLocks noChangeShapeType="1"/>
          </p:cNvCxnSpPr>
          <p:nvPr/>
        </p:nvCxnSpPr>
        <p:spPr bwMode="auto">
          <a:xfrm>
            <a:off x="8195968" y="3781091"/>
            <a:ext cx="2297112" cy="0"/>
          </a:xfrm>
          <a:prstGeom prst="line">
            <a:avLst/>
          </a:prstGeom>
          <a:noFill/>
          <a:ln w="6350">
            <a:solidFill>
              <a:srgbClr val="3DB19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矩形 60"/>
          <p:cNvSpPr>
            <a:spLocks noChangeArrowheads="1"/>
          </p:cNvSpPr>
          <p:nvPr/>
        </p:nvSpPr>
        <p:spPr bwMode="auto">
          <a:xfrm>
            <a:off x="8037130" y="2080064"/>
            <a:ext cx="14766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000" b="1" dirty="0" smtClean="0">
                <a:solidFill>
                  <a:srgbClr val="3DB19F"/>
                </a:solidFill>
                <a:latin typeface="方正兰亭黑_GBK"/>
                <a:ea typeface="方正兰亭黑_GBK"/>
                <a:cs typeface="方正兰亭黑_GBK"/>
              </a:rPr>
              <a:t>B </a:t>
            </a:r>
            <a:r>
              <a:rPr lang="zh-CN" altLang="en-US" sz="2000" b="1" dirty="0" smtClean="0">
                <a:solidFill>
                  <a:srgbClr val="3DB19F"/>
                </a:solidFill>
                <a:latin typeface="方正兰亭黑_GBK"/>
                <a:ea typeface="方正兰亭黑_GBK"/>
                <a:cs typeface="方正兰亭黑_GBK"/>
              </a:rPr>
              <a:t>户外广告</a:t>
            </a:r>
            <a:endParaRPr lang="zh-CN" altLang="en-US" sz="2000" b="1" dirty="0">
              <a:solidFill>
                <a:srgbClr val="3DB19F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15" name="TextBox 46"/>
          <p:cNvSpPr txBox="1">
            <a:spLocks noChangeArrowheads="1"/>
          </p:cNvSpPr>
          <p:nvPr/>
        </p:nvSpPr>
        <p:spPr bwMode="auto">
          <a:xfrm>
            <a:off x="8043293" y="2453025"/>
            <a:ext cx="27971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2288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在展会、演唱会等人员密集、人流量大的地区投放海报或小广告。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Object 4">
            <a:hlinkClick r:id="" action="ppaction://ole?verb=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26625"/>
              </p:ext>
            </p:extLst>
          </p:nvPr>
        </p:nvGraphicFramePr>
        <p:xfrm>
          <a:off x="1180272" y="2080064"/>
          <a:ext cx="6235169" cy="3709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椭圆 27"/>
          <p:cNvSpPr>
            <a:spLocks noChangeArrowheads="1"/>
          </p:cNvSpPr>
          <p:nvPr/>
        </p:nvSpPr>
        <p:spPr bwMode="auto">
          <a:xfrm>
            <a:off x="1096727" y="1997086"/>
            <a:ext cx="3600869" cy="3600000"/>
          </a:xfrm>
          <a:prstGeom prst="ellips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371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1" grpId="0"/>
      <p:bldP spid="14" grpId="0"/>
      <p:bldP spid="15" grpId="0"/>
      <p:bldGraphic spid="16" grpId="0">
        <p:bldAsOne/>
      </p:bldGraphic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8618" y="-14716"/>
            <a:ext cx="9905998" cy="1478570"/>
          </a:xfrm>
        </p:spPr>
        <p:txBody>
          <a:bodyPr/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业务规划</a:t>
            </a:r>
            <a:endParaRPr lang="zh-CN" altLang="en-US" dirty="0"/>
          </a:p>
        </p:txBody>
      </p:sp>
      <p:cxnSp>
        <p:nvCxnSpPr>
          <p:cNvPr id="28" name="直接连接符 15"/>
          <p:cNvCxnSpPr>
            <a:cxnSpLocks noChangeShapeType="1"/>
          </p:cNvCxnSpPr>
          <p:nvPr/>
        </p:nvCxnSpPr>
        <p:spPr bwMode="auto">
          <a:xfrm>
            <a:off x="3125720" y="3414936"/>
            <a:ext cx="0" cy="504825"/>
          </a:xfrm>
          <a:prstGeom prst="line">
            <a:avLst/>
          </a:prstGeom>
          <a:noFill/>
          <a:ln w="6350">
            <a:solidFill>
              <a:srgbClr val="5B9BD5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直接连接符 55"/>
          <p:cNvCxnSpPr>
            <a:cxnSpLocks noChangeShapeType="1"/>
          </p:cNvCxnSpPr>
          <p:nvPr/>
        </p:nvCxnSpPr>
        <p:spPr bwMode="auto">
          <a:xfrm flipH="1">
            <a:off x="5003733" y="3414936"/>
            <a:ext cx="0" cy="563562"/>
          </a:xfrm>
          <a:prstGeom prst="line">
            <a:avLst/>
          </a:prstGeom>
          <a:noFill/>
          <a:ln w="6350">
            <a:solidFill>
              <a:srgbClr val="5B9BD5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直接连接符 56"/>
          <p:cNvCxnSpPr>
            <a:cxnSpLocks noChangeShapeType="1"/>
          </p:cNvCxnSpPr>
          <p:nvPr/>
        </p:nvCxnSpPr>
        <p:spPr bwMode="auto">
          <a:xfrm flipH="1">
            <a:off x="7030970" y="3389536"/>
            <a:ext cx="0" cy="588962"/>
          </a:xfrm>
          <a:prstGeom prst="line">
            <a:avLst/>
          </a:prstGeom>
          <a:noFill/>
          <a:ln w="6350">
            <a:solidFill>
              <a:srgbClr val="5B9BD5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直接连接符 57"/>
          <p:cNvCxnSpPr>
            <a:cxnSpLocks noChangeShapeType="1"/>
          </p:cNvCxnSpPr>
          <p:nvPr/>
        </p:nvCxnSpPr>
        <p:spPr bwMode="auto">
          <a:xfrm>
            <a:off x="8901045" y="3394298"/>
            <a:ext cx="0" cy="525463"/>
          </a:xfrm>
          <a:prstGeom prst="line">
            <a:avLst/>
          </a:prstGeom>
          <a:noFill/>
          <a:ln w="6350">
            <a:solidFill>
              <a:srgbClr val="5B9BD5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泪滴形 11"/>
          <p:cNvSpPr>
            <a:spLocks/>
          </p:cNvSpPr>
          <p:nvPr/>
        </p:nvSpPr>
        <p:spPr bwMode="auto">
          <a:xfrm rot="8006378">
            <a:off x="4357620" y="1897286"/>
            <a:ext cx="1257300" cy="1257300"/>
          </a:xfrm>
          <a:custGeom>
            <a:avLst/>
            <a:gdLst>
              <a:gd name="T0" fmla="*/ 0 w 1257300"/>
              <a:gd name="T1" fmla="*/ 628650 h 1257300"/>
              <a:gd name="T2" fmla="*/ 628650 w 1257300"/>
              <a:gd name="T3" fmla="*/ 0 h 1257300"/>
              <a:gd name="T4" fmla="*/ 1257300 w 1257300"/>
              <a:gd name="T5" fmla="*/ 0 h 1257300"/>
              <a:gd name="T6" fmla="*/ 1257300 w 1257300"/>
              <a:gd name="T7" fmla="*/ 628650 h 1257300"/>
              <a:gd name="T8" fmla="*/ 628650 w 1257300"/>
              <a:gd name="T9" fmla="*/ 1257300 h 1257300"/>
              <a:gd name="T10" fmla="*/ 0 w 1257300"/>
              <a:gd name="T11" fmla="*/ 628650 h 12573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257300" h="1257300">
                <a:moveTo>
                  <a:pt x="0" y="628650"/>
                </a:moveTo>
                <a:cubicBezTo>
                  <a:pt x="0" y="281456"/>
                  <a:pt x="281456" y="0"/>
                  <a:pt x="628650" y="0"/>
                </a:cubicBezTo>
                <a:lnTo>
                  <a:pt x="1257300" y="0"/>
                </a:lnTo>
                <a:lnTo>
                  <a:pt x="1257300" y="628650"/>
                </a:lnTo>
                <a:cubicBezTo>
                  <a:pt x="1257300" y="975844"/>
                  <a:pt x="975844" y="1257300"/>
                  <a:pt x="628650" y="1257300"/>
                </a:cubicBezTo>
                <a:cubicBezTo>
                  <a:pt x="281456" y="1257300"/>
                  <a:pt x="0" y="975844"/>
                  <a:pt x="0" y="628650"/>
                </a:cubicBezTo>
                <a:close/>
              </a:path>
            </a:pathLst>
          </a:custGeom>
          <a:solidFill>
            <a:srgbClr val="3DB1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泪滴形 46"/>
          <p:cNvSpPr>
            <a:spLocks/>
          </p:cNvSpPr>
          <p:nvPr/>
        </p:nvSpPr>
        <p:spPr bwMode="auto">
          <a:xfrm rot="8006378">
            <a:off x="6381683" y="1897286"/>
            <a:ext cx="1257300" cy="1257300"/>
          </a:xfrm>
          <a:custGeom>
            <a:avLst/>
            <a:gdLst>
              <a:gd name="T0" fmla="*/ 0 w 1257300"/>
              <a:gd name="T1" fmla="*/ 628650 h 1257300"/>
              <a:gd name="T2" fmla="*/ 628650 w 1257300"/>
              <a:gd name="T3" fmla="*/ 0 h 1257300"/>
              <a:gd name="T4" fmla="*/ 1257300 w 1257300"/>
              <a:gd name="T5" fmla="*/ 0 h 1257300"/>
              <a:gd name="T6" fmla="*/ 1257300 w 1257300"/>
              <a:gd name="T7" fmla="*/ 628650 h 1257300"/>
              <a:gd name="T8" fmla="*/ 628650 w 1257300"/>
              <a:gd name="T9" fmla="*/ 1257300 h 1257300"/>
              <a:gd name="T10" fmla="*/ 0 w 1257300"/>
              <a:gd name="T11" fmla="*/ 628650 h 12573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257300" h="1257300">
                <a:moveTo>
                  <a:pt x="0" y="628650"/>
                </a:moveTo>
                <a:cubicBezTo>
                  <a:pt x="0" y="281456"/>
                  <a:pt x="281456" y="0"/>
                  <a:pt x="628650" y="0"/>
                </a:cubicBezTo>
                <a:lnTo>
                  <a:pt x="1257300" y="0"/>
                </a:lnTo>
                <a:lnTo>
                  <a:pt x="1257300" y="628650"/>
                </a:lnTo>
                <a:cubicBezTo>
                  <a:pt x="1257300" y="975844"/>
                  <a:pt x="975844" y="1257300"/>
                  <a:pt x="628650" y="1257300"/>
                </a:cubicBezTo>
                <a:cubicBezTo>
                  <a:pt x="281456" y="1257300"/>
                  <a:pt x="0" y="975844"/>
                  <a:pt x="0" y="628650"/>
                </a:cubicBezTo>
                <a:close/>
              </a:path>
            </a:pathLst>
          </a:custGeom>
          <a:solidFill>
            <a:srgbClr val="3DB1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泪滴形 47"/>
          <p:cNvSpPr>
            <a:spLocks/>
          </p:cNvSpPr>
          <p:nvPr/>
        </p:nvSpPr>
        <p:spPr bwMode="auto">
          <a:xfrm rot="8006378">
            <a:off x="2624864" y="2248917"/>
            <a:ext cx="965200" cy="966788"/>
          </a:xfrm>
          <a:custGeom>
            <a:avLst/>
            <a:gdLst>
              <a:gd name="T0" fmla="*/ 0 w 965200"/>
              <a:gd name="T1" fmla="*/ 483394 h 966788"/>
              <a:gd name="T2" fmla="*/ 482600 w 965200"/>
              <a:gd name="T3" fmla="*/ 0 h 966788"/>
              <a:gd name="T4" fmla="*/ 965200 w 965200"/>
              <a:gd name="T5" fmla="*/ 0 h 966788"/>
              <a:gd name="T6" fmla="*/ 965200 w 965200"/>
              <a:gd name="T7" fmla="*/ 483394 h 966788"/>
              <a:gd name="T8" fmla="*/ 482600 w 965200"/>
              <a:gd name="T9" fmla="*/ 966788 h 966788"/>
              <a:gd name="T10" fmla="*/ 0 w 965200"/>
              <a:gd name="T11" fmla="*/ 483394 h 96678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65200" h="966788">
                <a:moveTo>
                  <a:pt x="0" y="483394"/>
                </a:moveTo>
                <a:cubicBezTo>
                  <a:pt x="0" y="216423"/>
                  <a:pt x="216067" y="0"/>
                  <a:pt x="482600" y="0"/>
                </a:cubicBezTo>
                <a:lnTo>
                  <a:pt x="965200" y="0"/>
                </a:lnTo>
                <a:lnTo>
                  <a:pt x="965200" y="483394"/>
                </a:lnTo>
                <a:cubicBezTo>
                  <a:pt x="965200" y="750365"/>
                  <a:pt x="749133" y="966788"/>
                  <a:pt x="482600" y="966788"/>
                </a:cubicBezTo>
                <a:cubicBezTo>
                  <a:pt x="216067" y="966788"/>
                  <a:pt x="0" y="750365"/>
                  <a:pt x="0" y="483394"/>
                </a:cubicBezTo>
                <a:close/>
              </a:path>
            </a:pathLst>
          </a:cu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defTabSz="6858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35" name="泪滴形 48"/>
          <p:cNvSpPr>
            <a:spLocks/>
          </p:cNvSpPr>
          <p:nvPr/>
        </p:nvSpPr>
        <p:spPr bwMode="auto">
          <a:xfrm rot="8006378">
            <a:off x="8407333" y="2249711"/>
            <a:ext cx="965200" cy="965200"/>
          </a:xfrm>
          <a:custGeom>
            <a:avLst/>
            <a:gdLst>
              <a:gd name="T0" fmla="*/ 0 w 965200"/>
              <a:gd name="T1" fmla="*/ 482600 h 965200"/>
              <a:gd name="T2" fmla="*/ 482600 w 965200"/>
              <a:gd name="T3" fmla="*/ 0 h 965200"/>
              <a:gd name="T4" fmla="*/ 965200 w 965200"/>
              <a:gd name="T5" fmla="*/ 0 h 965200"/>
              <a:gd name="T6" fmla="*/ 965200 w 965200"/>
              <a:gd name="T7" fmla="*/ 482600 h 965200"/>
              <a:gd name="T8" fmla="*/ 482600 w 965200"/>
              <a:gd name="T9" fmla="*/ 965200 h 965200"/>
              <a:gd name="T10" fmla="*/ 0 w 965200"/>
              <a:gd name="T11" fmla="*/ 482600 h 9652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65200" h="965200">
                <a:moveTo>
                  <a:pt x="0" y="482600"/>
                </a:moveTo>
                <a:cubicBezTo>
                  <a:pt x="0" y="216067"/>
                  <a:pt x="216067" y="0"/>
                  <a:pt x="482600" y="0"/>
                </a:cubicBezTo>
                <a:lnTo>
                  <a:pt x="965200" y="0"/>
                </a:lnTo>
                <a:lnTo>
                  <a:pt x="965200" y="482600"/>
                </a:lnTo>
                <a:cubicBezTo>
                  <a:pt x="965200" y="749133"/>
                  <a:pt x="749133" y="965200"/>
                  <a:pt x="482600" y="965200"/>
                </a:cubicBezTo>
                <a:cubicBezTo>
                  <a:pt x="216067" y="965200"/>
                  <a:pt x="0" y="749133"/>
                  <a:pt x="0" y="482600"/>
                </a:cubicBezTo>
                <a:close/>
              </a:path>
            </a:pathLst>
          </a:cu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defTabSz="6858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cxnSp>
        <p:nvCxnSpPr>
          <p:cNvPr id="36" name="直接连接符 13"/>
          <p:cNvCxnSpPr>
            <a:cxnSpLocks noChangeShapeType="1"/>
          </p:cNvCxnSpPr>
          <p:nvPr/>
        </p:nvCxnSpPr>
        <p:spPr bwMode="auto">
          <a:xfrm>
            <a:off x="1695383" y="3694336"/>
            <a:ext cx="8740775" cy="0"/>
          </a:xfrm>
          <a:prstGeom prst="line">
            <a:avLst/>
          </a:prstGeom>
          <a:noFill/>
          <a:ln w="19050">
            <a:solidFill>
              <a:srgbClr val="5B9BD5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矩形 51"/>
          <p:cNvSpPr>
            <a:spLocks noChangeArrowheads="1"/>
          </p:cNvSpPr>
          <p:nvPr/>
        </p:nvSpPr>
        <p:spPr bwMode="auto">
          <a:xfrm>
            <a:off x="1969893" y="3393399"/>
            <a:ext cx="49244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 b="1" dirty="0" smtClean="0">
                <a:solidFill>
                  <a:srgbClr val="5B9BD5"/>
                </a:solidFill>
                <a:latin typeface="方正兰亭黑_GBK"/>
                <a:ea typeface="方正兰亭黑_GBK"/>
                <a:cs typeface="方正兰亭黑_GBK"/>
              </a:rPr>
              <a:t>目前</a:t>
            </a:r>
            <a:endParaRPr lang="zh-CN" altLang="en-US" sz="1200" b="1" dirty="0">
              <a:solidFill>
                <a:srgbClr val="5B9BD5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38" name="矩形 74"/>
          <p:cNvSpPr>
            <a:spLocks noChangeArrowheads="1"/>
          </p:cNvSpPr>
          <p:nvPr/>
        </p:nvSpPr>
        <p:spPr bwMode="auto">
          <a:xfrm>
            <a:off x="3731882" y="3388865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 b="1" dirty="0" smtClean="0">
                <a:solidFill>
                  <a:srgbClr val="3DB19F"/>
                </a:solidFill>
                <a:latin typeface="方正兰亭黑_GBK"/>
                <a:ea typeface="方正兰亭黑_GBK"/>
                <a:cs typeface="方正兰亭黑_GBK"/>
              </a:rPr>
              <a:t>一季度后</a:t>
            </a:r>
            <a:endParaRPr lang="zh-CN" altLang="en-US" sz="1200" b="1" dirty="0">
              <a:solidFill>
                <a:srgbClr val="3DB19F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39" name="矩形 75"/>
          <p:cNvSpPr>
            <a:spLocks noChangeArrowheads="1"/>
          </p:cNvSpPr>
          <p:nvPr/>
        </p:nvSpPr>
        <p:spPr bwMode="auto">
          <a:xfrm>
            <a:off x="5503267" y="3116400"/>
            <a:ext cx="11144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b="1" dirty="0" smtClean="0">
                <a:solidFill>
                  <a:srgbClr val="3DB19F"/>
                </a:solidFill>
                <a:latin typeface="方正兰亭黑_GBK"/>
                <a:ea typeface="方正兰亭黑_GBK"/>
                <a:cs typeface="方正兰亭黑_GBK"/>
              </a:rPr>
              <a:t>两季度后</a:t>
            </a:r>
            <a:endParaRPr lang="zh-CN" altLang="en-US" sz="1200" b="1" dirty="0">
              <a:solidFill>
                <a:srgbClr val="3DB19F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41" name="TextBox 46"/>
          <p:cNvSpPr txBox="1">
            <a:spLocks noChangeArrowheads="1"/>
          </p:cNvSpPr>
          <p:nvPr/>
        </p:nvSpPr>
        <p:spPr bwMode="auto">
          <a:xfrm>
            <a:off x="2236980" y="4393247"/>
            <a:ext cx="189501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2288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已实现服务器后台数据抓取和</a:t>
            </a:r>
            <a:r>
              <a:rPr lang="en-US" altLang="zh-CN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r>
              <a:rPr lang="zh-CN" altLang="en-US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网页端可视化。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6"/>
          <p:cNvSpPr txBox="1">
            <a:spLocks noChangeArrowheads="1"/>
          </p:cNvSpPr>
          <p:nvPr/>
        </p:nvSpPr>
        <p:spPr bwMode="auto">
          <a:xfrm>
            <a:off x="6121618" y="4348744"/>
            <a:ext cx="17240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2288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全平台</a:t>
            </a:r>
            <a:r>
              <a:rPr lang="en-US" altLang="zh-CN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zh-CN" altLang="en-US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上线运行。并开始推广。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6"/>
          <p:cNvSpPr txBox="1">
            <a:spLocks noChangeArrowheads="1"/>
          </p:cNvSpPr>
          <p:nvPr/>
        </p:nvSpPr>
        <p:spPr bwMode="auto">
          <a:xfrm>
            <a:off x="8126344" y="4384898"/>
            <a:ext cx="16668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522288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用户量持续增长，开始获得盈利。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6"/>
          <p:cNvSpPr txBox="1">
            <a:spLocks noChangeArrowheads="1"/>
          </p:cNvSpPr>
          <p:nvPr/>
        </p:nvSpPr>
        <p:spPr bwMode="auto">
          <a:xfrm>
            <a:off x="4219507" y="4382770"/>
            <a:ext cx="16668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522288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接入各平台售票代理系统，实现购票流程。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81"/>
          <p:cNvSpPr>
            <a:spLocks noChangeArrowheads="1"/>
          </p:cNvSpPr>
          <p:nvPr/>
        </p:nvSpPr>
        <p:spPr bwMode="auto">
          <a:xfrm>
            <a:off x="2720908" y="4075336"/>
            <a:ext cx="790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5B9BD5"/>
                </a:solidFill>
                <a:latin typeface="方正兰亭黑_GBK"/>
                <a:ea typeface="方正兰亭黑_GBK"/>
                <a:cs typeface="方正兰亭黑_GBK"/>
              </a:rPr>
              <a:t>计划</a:t>
            </a:r>
            <a:r>
              <a:rPr lang="en-US" altLang="zh-CN" sz="1800" b="1">
                <a:solidFill>
                  <a:srgbClr val="5B9BD5"/>
                </a:solidFill>
                <a:latin typeface="方正兰亭黑_GBK"/>
                <a:ea typeface="方正兰亭黑_GBK"/>
                <a:cs typeface="方正兰亭黑_GBK"/>
              </a:rPr>
              <a:t>1</a:t>
            </a:r>
            <a:endParaRPr lang="zh-CN" altLang="en-US" sz="1800" b="1">
              <a:solidFill>
                <a:srgbClr val="5B9BD5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46" name="矩形 82"/>
          <p:cNvSpPr>
            <a:spLocks noChangeArrowheads="1"/>
          </p:cNvSpPr>
          <p:nvPr/>
        </p:nvSpPr>
        <p:spPr bwMode="auto">
          <a:xfrm>
            <a:off x="4659245" y="4075336"/>
            <a:ext cx="787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3DB19F"/>
                </a:solidFill>
                <a:latin typeface="方正兰亭黑_GBK"/>
                <a:ea typeface="方正兰亭黑_GBK"/>
                <a:cs typeface="方正兰亭黑_GBK"/>
              </a:rPr>
              <a:t>计划</a:t>
            </a:r>
            <a:r>
              <a:rPr lang="en-US" altLang="zh-CN" sz="1800" b="1">
                <a:solidFill>
                  <a:srgbClr val="3DB19F"/>
                </a:solidFill>
                <a:latin typeface="方正兰亭黑_GBK"/>
                <a:ea typeface="方正兰亭黑_GBK"/>
                <a:cs typeface="方正兰亭黑_GBK"/>
              </a:rPr>
              <a:t>2</a:t>
            </a:r>
            <a:endParaRPr lang="zh-CN" altLang="en-US" sz="1800" b="1">
              <a:solidFill>
                <a:srgbClr val="3DB19F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47" name="矩形 83"/>
          <p:cNvSpPr>
            <a:spLocks noChangeArrowheads="1"/>
          </p:cNvSpPr>
          <p:nvPr/>
        </p:nvSpPr>
        <p:spPr bwMode="auto">
          <a:xfrm>
            <a:off x="6616633" y="4075336"/>
            <a:ext cx="7889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3DB19F"/>
                </a:solidFill>
                <a:latin typeface="方正兰亭黑_GBK"/>
                <a:ea typeface="方正兰亭黑_GBK"/>
                <a:cs typeface="方正兰亭黑_GBK"/>
              </a:rPr>
              <a:t>计划</a:t>
            </a:r>
            <a:r>
              <a:rPr lang="en-US" altLang="zh-CN" sz="1800" b="1">
                <a:solidFill>
                  <a:srgbClr val="3DB19F"/>
                </a:solidFill>
                <a:latin typeface="方正兰亭黑_GBK"/>
                <a:ea typeface="方正兰亭黑_GBK"/>
                <a:cs typeface="方正兰亭黑_GBK"/>
              </a:rPr>
              <a:t>3</a:t>
            </a:r>
            <a:endParaRPr lang="zh-CN" altLang="en-US" sz="1800" b="1">
              <a:solidFill>
                <a:srgbClr val="3DB19F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48" name="矩形 84"/>
          <p:cNvSpPr>
            <a:spLocks noChangeArrowheads="1"/>
          </p:cNvSpPr>
          <p:nvPr/>
        </p:nvSpPr>
        <p:spPr bwMode="auto">
          <a:xfrm>
            <a:off x="8564495" y="4075336"/>
            <a:ext cx="790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5B9BD5"/>
                </a:solidFill>
                <a:latin typeface="方正兰亭黑_GBK"/>
                <a:ea typeface="方正兰亭黑_GBK"/>
                <a:cs typeface="方正兰亭黑_GBK"/>
              </a:rPr>
              <a:t>计划</a:t>
            </a:r>
            <a:r>
              <a:rPr lang="en-US" altLang="zh-CN" sz="1800" b="1">
                <a:solidFill>
                  <a:srgbClr val="5B9BD5"/>
                </a:solidFill>
                <a:latin typeface="方正兰亭黑_GBK"/>
                <a:ea typeface="方正兰亭黑_GBK"/>
                <a:cs typeface="方正兰亭黑_GBK"/>
              </a:rPr>
              <a:t>4</a:t>
            </a:r>
            <a:endParaRPr lang="zh-CN" altLang="en-US" sz="1800" b="1">
              <a:solidFill>
                <a:srgbClr val="5B9BD5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>
            <a:off x="7714091" y="3388865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 b="1" dirty="0" smtClean="0">
                <a:solidFill>
                  <a:srgbClr val="3DB19F"/>
                </a:solidFill>
                <a:latin typeface="方正兰亭黑_GBK"/>
                <a:ea typeface="方正兰亭黑_GBK"/>
                <a:cs typeface="方正兰亭黑_GBK"/>
              </a:rPr>
              <a:t>三季度后</a:t>
            </a:r>
            <a:endParaRPr lang="zh-CN" altLang="en-US" sz="1200" b="1" dirty="0">
              <a:solidFill>
                <a:srgbClr val="3DB19F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50" name="Freeform 254"/>
          <p:cNvSpPr>
            <a:spLocks noEditPoints="1"/>
          </p:cNvSpPr>
          <p:nvPr/>
        </p:nvSpPr>
        <p:spPr bwMode="auto">
          <a:xfrm>
            <a:off x="6745876" y="2292930"/>
            <a:ext cx="528914" cy="535512"/>
          </a:xfrm>
          <a:custGeom>
            <a:avLst/>
            <a:gdLst>
              <a:gd name="T0" fmla="*/ 513888980 w 256"/>
              <a:gd name="T1" fmla="*/ 384774281 h 252"/>
              <a:gd name="T2" fmla="*/ 623594433 w 256"/>
              <a:gd name="T3" fmla="*/ 376094625 h 252"/>
              <a:gd name="T4" fmla="*/ 710205431 w 256"/>
              <a:gd name="T5" fmla="*/ 306662478 h 252"/>
              <a:gd name="T6" fmla="*/ 739075198 w 256"/>
              <a:gd name="T7" fmla="*/ 202513406 h 252"/>
              <a:gd name="T8" fmla="*/ 476357094 w 256"/>
              <a:gd name="T9" fmla="*/ 289303165 h 252"/>
              <a:gd name="T10" fmla="*/ 551419167 w 256"/>
              <a:gd name="T11" fmla="*/ 8679656 h 252"/>
              <a:gd name="T12" fmla="*/ 447487328 w 256"/>
              <a:gd name="T13" fmla="*/ 43394879 h 252"/>
              <a:gd name="T14" fmla="*/ 375312062 w 256"/>
              <a:gd name="T15" fmla="*/ 127293121 h 252"/>
              <a:gd name="T16" fmla="*/ 363763136 w 256"/>
              <a:gd name="T17" fmla="*/ 240121848 h 252"/>
              <a:gd name="T18" fmla="*/ 329119756 w 256"/>
              <a:gd name="T19" fmla="*/ 347164138 h 252"/>
              <a:gd name="T20" fmla="*/ 199203258 w 256"/>
              <a:gd name="T21" fmla="*/ 497603009 h 252"/>
              <a:gd name="T22" fmla="*/ 138576918 w 256"/>
              <a:gd name="T23" fmla="*/ 494709790 h 252"/>
              <a:gd name="T24" fmla="*/ 80835686 w 256"/>
              <a:gd name="T25" fmla="*/ 523640277 h 252"/>
              <a:gd name="T26" fmla="*/ 49079113 w 256"/>
              <a:gd name="T27" fmla="*/ 584392768 h 252"/>
              <a:gd name="T28" fmla="*/ 54852726 w 256"/>
              <a:gd name="T29" fmla="*/ 656719835 h 252"/>
              <a:gd name="T30" fmla="*/ 98158226 w 256"/>
              <a:gd name="T31" fmla="*/ 705901152 h 252"/>
              <a:gd name="T32" fmla="*/ 164559878 w 256"/>
              <a:gd name="T33" fmla="*/ 729045201 h 252"/>
              <a:gd name="T34" fmla="*/ 228074724 w 256"/>
              <a:gd name="T35" fmla="*/ 705901152 h 252"/>
              <a:gd name="T36" fmla="*/ 268491717 w 256"/>
              <a:gd name="T37" fmla="*/ 656719835 h 252"/>
              <a:gd name="T38" fmla="*/ 277153836 w 256"/>
              <a:gd name="T39" fmla="*/ 584392768 h 252"/>
              <a:gd name="T40" fmla="*/ 343553790 w 256"/>
              <a:gd name="T41" fmla="*/ 483136915 h 252"/>
              <a:gd name="T42" fmla="*/ 479243901 w 256"/>
              <a:gd name="T43" fmla="*/ 376094625 h 252"/>
              <a:gd name="T44" fmla="*/ 150124145 w 256"/>
              <a:gd name="T45" fmla="*/ 671184228 h 252"/>
              <a:gd name="T46" fmla="*/ 118367572 w 256"/>
              <a:gd name="T47" fmla="*/ 653826616 h 252"/>
              <a:gd name="T48" fmla="*/ 101045032 w 256"/>
              <a:gd name="T49" fmla="*/ 622002911 h 252"/>
              <a:gd name="T50" fmla="*/ 103931839 w 256"/>
              <a:gd name="T51" fmla="*/ 584392768 h 252"/>
              <a:gd name="T52" fmla="*/ 127027992 w 256"/>
              <a:gd name="T53" fmla="*/ 558355500 h 252"/>
              <a:gd name="T54" fmla="*/ 164559878 w 256"/>
              <a:gd name="T55" fmla="*/ 546784326 h 252"/>
              <a:gd name="T56" fmla="*/ 199203258 w 256"/>
              <a:gd name="T57" fmla="*/ 558355500 h 252"/>
              <a:gd name="T58" fmla="*/ 222299411 w 256"/>
              <a:gd name="T59" fmla="*/ 584392768 h 252"/>
              <a:gd name="T60" fmla="*/ 225186218 w 256"/>
              <a:gd name="T61" fmla="*/ 622002911 h 252"/>
              <a:gd name="T62" fmla="*/ 204978571 w 256"/>
              <a:gd name="T63" fmla="*/ 653826616 h 252"/>
              <a:gd name="T64" fmla="*/ 176107105 w 256"/>
              <a:gd name="T65" fmla="*/ 671184228 h 252"/>
              <a:gd name="T66" fmla="*/ 285814257 w 256"/>
              <a:gd name="T67" fmla="*/ 344270920 h 252"/>
              <a:gd name="T68" fmla="*/ 254057683 w 256"/>
              <a:gd name="T69" fmla="*/ 150437170 h 252"/>
              <a:gd name="T70" fmla="*/ 147237338 w 256"/>
              <a:gd name="T71" fmla="*/ 254587942 h 252"/>
              <a:gd name="T72" fmla="*/ 516775787 w 256"/>
              <a:gd name="T73" fmla="*/ 402131893 h 252"/>
              <a:gd name="T74" fmla="*/ 464808168 w 256"/>
              <a:gd name="T75" fmla="*/ 428169161 h 252"/>
              <a:gd name="T76" fmla="*/ 389746096 w 256"/>
              <a:gd name="T77" fmla="*/ 497603009 h 252"/>
              <a:gd name="T78" fmla="*/ 531209821 w 256"/>
              <a:gd name="T79" fmla="*/ 705901152 h 252"/>
              <a:gd name="T80" fmla="*/ 568741706 w 256"/>
              <a:gd name="T81" fmla="*/ 729045201 h 252"/>
              <a:gd name="T82" fmla="*/ 614934012 w 256"/>
              <a:gd name="T83" fmla="*/ 723258763 h 252"/>
              <a:gd name="T84" fmla="*/ 681335665 w 256"/>
              <a:gd name="T85" fmla="*/ 665397790 h 252"/>
              <a:gd name="T86" fmla="*/ 701543312 w 256"/>
              <a:gd name="T87" fmla="*/ 627789348 h 252"/>
              <a:gd name="T88" fmla="*/ 698656505 w 256"/>
              <a:gd name="T89" fmla="*/ 581499549 h 252"/>
              <a:gd name="T90" fmla="*/ 516775787 w 256"/>
              <a:gd name="T91" fmla="*/ 402131893 h 252"/>
              <a:gd name="T92" fmla="*/ 586064246 w 256"/>
              <a:gd name="T93" fmla="*/ 682757103 h 252"/>
              <a:gd name="T94" fmla="*/ 565854900 w 256"/>
              <a:gd name="T95" fmla="*/ 674077446 h 252"/>
              <a:gd name="T96" fmla="*/ 424391175 w 256"/>
              <a:gd name="T97" fmla="*/ 529425013 h 252"/>
              <a:gd name="T98" fmla="*/ 435938402 w 256"/>
              <a:gd name="T99" fmla="*/ 509174183 h 252"/>
              <a:gd name="T100" fmla="*/ 453260941 w 256"/>
              <a:gd name="T101" fmla="*/ 514960621 h 252"/>
              <a:gd name="T102" fmla="*/ 597611473 w 256"/>
              <a:gd name="T103" fmla="*/ 665397790 h 252"/>
              <a:gd name="T104" fmla="*/ 652464199 w 256"/>
              <a:gd name="T105" fmla="*/ 616216473 h 252"/>
              <a:gd name="T106" fmla="*/ 638030165 w 256"/>
              <a:gd name="T107" fmla="*/ 622002911 h 252"/>
              <a:gd name="T108" fmla="*/ 487904321 w 256"/>
              <a:gd name="T109" fmla="*/ 480243696 h 252"/>
              <a:gd name="T110" fmla="*/ 485017514 w 256"/>
              <a:gd name="T111" fmla="*/ 459992866 h 252"/>
              <a:gd name="T112" fmla="*/ 502340054 w 256"/>
              <a:gd name="T113" fmla="*/ 445528473 h 252"/>
              <a:gd name="T114" fmla="*/ 652464199 w 256"/>
              <a:gd name="T115" fmla="*/ 590179205 h 252"/>
              <a:gd name="T116" fmla="*/ 655351006 w 256"/>
              <a:gd name="T117" fmla="*/ 610430036 h 25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56" h="252">
                <a:moveTo>
                  <a:pt x="166" y="130"/>
                </a:moveTo>
                <a:lnTo>
                  <a:pt x="166" y="130"/>
                </a:lnTo>
                <a:lnTo>
                  <a:pt x="178" y="133"/>
                </a:lnTo>
                <a:lnTo>
                  <a:pt x="191" y="135"/>
                </a:lnTo>
                <a:lnTo>
                  <a:pt x="204" y="133"/>
                </a:lnTo>
                <a:lnTo>
                  <a:pt x="216" y="130"/>
                </a:lnTo>
                <a:lnTo>
                  <a:pt x="227" y="123"/>
                </a:lnTo>
                <a:lnTo>
                  <a:pt x="236" y="115"/>
                </a:lnTo>
                <a:lnTo>
                  <a:pt x="246" y="106"/>
                </a:lnTo>
                <a:lnTo>
                  <a:pt x="251" y="94"/>
                </a:lnTo>
                <a:lnTo>
                  <a:pt x="255" y="83"/>
                </a:lnTo>
                <a:lnTo>
                  <a:pt x="256" y="70"/>
                </a:lnTo>
                <a:lnTo>
                  <a:pt x="255" y="58"/>
                </a:lnTo>
                <a:lnTo>
                  <a:pt x="209" y="107"/>
                </a:lnTo>
                <a:lnTo>
                  <a:pt x="165" y="100"/>
                </a:lnTo>
                <a:lnTo>
                  <a:pt x="149" y="58"/>
                </a:lnTo>
                <a:lnTo>
                  <a:pt x="200" y="5"/>
                </a:lnTo>
                <a:lnTo>
                  <a:pt x="191" y="3"/>
                </a:lnTo>
                <a:lnTo>
                  <a:pt x="178" y="5"/>
                </a:lnTo>
                <a:lnTo>
                  <a:pt x="165" y="9"/>
                </a:lnTo>
                <a:lnTo>
                  <a:pt x="155" y="15"/>
                </a:lnTo>
                <a:lnTo>
                  <a:pt x="144" y="23"/>
                </a:lnTo>
                <a:lnTo>
                  <a:pt x="136" y="32"/>
                </a:lnTo>
                <a:lnTo>
                  <a:pt x="130" y="44"/>
                </a:lnTo>
                <a:lnTo>
                  <a:pt x="126" y="57"/>
                </a:lnTo>
                <a:lnTo>
                  <a:pt x="125" y="70"/>
                </a:lnTo>
                <a:lnTo>
                  <a:pt x="126" y="83"/>
                </a:lnTo>
                <a:lnTo>
                  <a:pt x="131" y="96"/>
                </a:lnTo>
                <a:lnTo>
                  <a:pt x="122" y="109"/>
                </a:lnTo>
                <a:lnTo>
                  <a:pt x="114" y="120"/>
                </a:lnTo>
                <a:lnTo>
                  <a:pt x="96" y="143"/>
                </a:lnTo>
                <a:lnTo>
                  <a:pt x="80" y="161"/>
                </a:lnTo>
                <a:lnTo>
                  <a:pt x="69" y="172"/>
                </a:lnTo>
                <a:lnTo>
                  <a:pt x="62" y="171"/>
                </a:lnTo>
                <a:lnTo>
                  <a:pt x="57" y="170"/>
                </a:lnTo>
                <a:lnTo>
                  <a:pt x="48" y="171"/>
                </a:lnTo>
                <a:lnTo>
                  <a:pt x="40" y="174"/>
                </a:lnTo>
                <a:lnTo>
                  <a:pt x="34" y="178"/>
                </a:lnTo>
                <a:lnTo>
                  <a:pt x="28" y="181"/>
                </a:lnTo>
                <a:lnTo>
                  <a:pt x="23" y="188"/>
                </a:lnTo>
                <a:lnTo>
                  <a:pt x="19" y="194"/>
                </a:lnTo>
                <a:lnTo>
                  <a:pt x="17" y="202"/>
                </a:lnTo>
                <a:lnTo>
                  <a:pt x="15" y="210"/>
                </a:lnTo>
                <a:lnTo>
                  <a:pt x="17" y="219"/>
                </a:lnTo>
                <a:lnTo>
                  <a:pt x="19" y="227"/>
                </a:lnTo>
                <a:lnTo>
                  <a:pt x="23" y="233"/>
                </a:lnTo>
                <a:lnTo>
                  <a:pt x="28" y="239"/>
                </a:lnTo>
                <a:lnTo>
                  <a:pt x="34" y="244"/>
                </a:lnTo>
                <a:lnTo>
                  <a:pt x="40" y="248"/>
                </a:lnTo>
                <a:lnTo>
                  <a:pt x="48" y="250"/>
                </a:lnTo>
                <a:lnTo>
                  <a:pt x="57" y="252"/>
                </a:lnTo>
                <a:lnTo>
                  <a:pt x="65" y="250"/>
                </a:lnTo>
                <a:lnTo>
                  <a:pt x="73" y="248"/>
                </a:lnTo>
                <a:lnTo>
                  <a:pt x="79" y="244"/>
                </a:lnTo>
                <a:lnTo>
                  <a:pt x="86" y="239"/>
                </a:lnTo>
                <a:lnTo>
                  <a:pt x="90" y="233"/>
                </a:lnTo>
                <a:lnTo>
                  <a:pt x="93" y="227"/>
                </a:lnTo>
                <a:lnTo>
                  <a:pt x="96" y="219"/>
                </a:lnTo>
                <a:lnTo>
                  <a:pt x="97" y="210"/>
                </a:lnTo>
                <a:lnTo>
                  <a:pt x="96" y="202"/>
                </a:lnTo>
                <a:lnTo>
                  <a:pt x="93" y="196"/>
                </a:lnTo>
                <a:lnTo>
                  <a:pt x="104" y="184"/>
                </a:lnTo>
                <a:lnTo>
                  <a:pt x="119" y="167"/>
                </a:lnTo>
                <a:lnTo>
                  <a:pt x="140" y="149"/>
                </a:lnTo>
                <a:lnTo>
                  <a:pt x="152" y="139"/>
                </a:lnTo>
                <a:lnTo>
                  <a:pt x="166" y="130"/>
                </a:lnTo>
                <a:close/>
                <a:moveTo>
                  <a:pt x="57" y="232"/>
                </a:moveTo>
                <a:lnTo>
                  <a:pt x="57" y="232"/>
                </a:lnTo>
                <a:lnTo>
                  <a:pt x="52" y="232"/>
                </a:lnTo>
                <a:lnTo>
                  <a:pt x="48" y="231"/>
                </a:lnTo>
                <a:lnTo>
                  <a:pt x="44" y="228"/>
                </a:lnTo>
                <a:lnTo>
                  <a:pt x="41" y="226"/>
                </a:lnTo>
                <a:lnTo>
                  <a:pt x="39" y="223"/>
                </a:lnTo>
                <a:lnTo>
                  <a:pt x="36" y="219"/>
                </a:lnTo>
                <a:lnTo>
                  <a:pt x="35" y="215"/>
                </a:lnTo>
                <a:lnTo>
                  <a:pt x="35" y="210"/>
                </a:lnTo>
                <a:lnTo>
                  <a:pt x="35" y="206"/>
                </a:lnTo>
                <a:lnTo>
                  <a:pt x="36" y="202"/>
                </a:lnTo>
                <a:lnTo>
                  <a:pt x="39" y="198"/>
                </a:lnTo>
                <a:lnTo>
                  <a:pt x="41" y="196"/>
                </a:lnTo>
                <a:lnTo>
                  <a:pt x="44" y="193"/>
                </a:lnTo>
                <a:lnTo>
                  <a:pt x="48" y="191"/>
                </a:lnTo>
                <a:lnTo>
                  <a:pt x="52" y="189"/>
                </a:lnTo>
                <a:lnTo>
                  <a:pt x="57" y="189"/>
                </a:lnTo>
                <a:lnTo>
                  <a:pt x="61" y="189"/>
                </a:lnTo>
                <a:lnTo>
                  <a:pt x="65" y="191"/>
                </a:lnTo>
                <a:lnTo>
                  <a:pt x="69" y="193"/>
                </a:lnTo>
                <a:lnTo>
                  <a:pt x="71" y="196"/>
                </a:lnTo>
                <a:lnTo>
                  <a:pt x="74" y="198"/>
                </a:lnTo>
                <a:lnTo>
                  <a:pt x="77" y="202"/>
                </a:lnTo>
                <a:lnTo>
                  <a:pt x="78" y="206"/>
                </a:lnTo>
                <a:lnTo>
                  <a:pt x="78" y="210"/>
                </a:lnTo>
                <a:lnTo>
                  <a:pt x="78" y="215"/>
                </a:lnTo>
                <a:lnTo>
                  <a:pt x="77" y="219"/>
                </a:lnTo>
                <a:lnTo>
                  <a:pt x="74" y="223"/>
                </a:lnTo>
                <a:lnTo>
                  <a:pt x="71" y="226"/>
                </a:lnTo>
                <a:lnTo>
                  <a:pt x="69" y="228"/>
                </a:lnTo>
                <a:lnTo>
                  <a:pt x="65" y="231"/>
                </a:lnTo>
                <a:lnTo>
                  <a:pt x="61" y="232"/>
                </a:lnTo>
                <a:lnTo>
                  <a:pt x="57" y="232"/>
                </a:lnTo>
                <a:close/>
                <a:moveTo>
                  <a:pt x="61" y="79"/>
                </a:moveTo>
                <a:lnTo>
                  <a:pt x="99" y="119"/>
                </a:lnTo>
                <a:lnTo>
                  <a:pt x="117" y="100"/>
                </a:lnTo>
                <a:lnTo>
                  <a:pt x="79" y="61"/>
                </a:lnTo>
                <a:lnTo>
                  <a:pt x="88" y="52"/>
                </a:lnTo>
                <a:lnTo>
                  <a:pt x="36" y="0"/>
                </a:lnTo>
                <a:lnTo>
                  <a:pt x="0" y="37"/>
                </a:lnTo>
                <a:lnTo>
                  <a:pt x="51" y="88"/>
                </a:lnTo>
                <a:lnTo>
                  <a:pt x="61" y="79"/>
                </a:lnTo>
                <a:close/>
                <a:moveTo>
                  <a:pt x="179" y="139"/>
                </a:moveTo>
                <a:lnTo>
                  <a:pt x="179" y="139"/>
                </a:lnTo>
                <a:lnTo>
                  <a:pt x="174" y="140"/>
                </a:lnTo>
                <a:lnTo>
                  <a:pt x="169" y="144"/>
                </a:lnTo>
                <a:lnTo>
                  <a:pt x="161" y="148"/>
                </a:lnTo>
                <a:lnTo>
                  <a:pt x="153" y="154"/>
                </a:lnTo>
                <a:lnTo>
                  <a:pt x="144" y="162"/>
                </a:lnTo>
                <a:lnTo>
                  <a:pt x="135" y="172"/>
                </a:lnTo>
                <a:lnTo>
                  <a:pt x="126" y="185"/>
                </a:lnTo>
                <a:lnTo>
                  <a:pt x="155" y="214"/>
                </a:lnTo>
                <a:lnTo>
                  <a:pt x="184" y="244"/>
                </a:lnTo>
                <a:lnTo>
                  <a:pt x="188" y="248"/>
                </a:lnTo>
                <a:lnTo>
                  <a:pt x="194" y="250"/>
                </a:lnTo>
                <a:lnTo>
                  <a:pt x="197" y="252"/>
                </a:lnTo>
                <a:lnTo>
                  <a:pt x="203" y="252"/>
                </a:lnTo>
                <a:lnTo>
                  <a:pt x="208" y="252"/>
                </a:lnTo>
                <a:lnTo>
                  <a:pt x="213" y="250"/>
                </a:lnTo>
                <a:lnTo>
                  <a:pt x="217" y="248"/>
                </a:lnTo>
                <a:lnTo>
                  <a:pt x="221" y="244"/>
                </a:lnTo>
                <a:lnTo>
                  <a:pt x="236" y="230"/>
                </a:lnTo>
                <a:lnTo>
                  <a:pt x="239" y="226"/>
                </a:lnTo>
                <a:lnTo>
                  <a:pt x="242" y="220"/>
                </a:lnTo>
                <a:lnTo>
                  <a:pt x="243" y="217"/>
                </a:lnTo>
                <a:lnTo>
                  <a:pt x="243" y="211"/>
                </a:lnTo>
                <a:lnTo>
                  <a:pt x="243" y="206"/>
                </a:lnTo>
                <a:lnTo>
                  <a:pt x="242" y="201"/>
                </a:lnTo>
                <a:lnTo>
                  <a:pt x="239" y="197"/>
                </a:lnTo>
                <a:lnTo>
                  <a:pt x="236" y="193"/>
                </a:lnTo>
                <a:lnTo>
                  <a:pt x="179" y="139"/>
                </a:lnTo>
                <a:close/>
                <a:moveTo>
                  <a:pt x="205" y="233"/>
                </a:moveTo>
                <a:lnTo>
                  <a:pt x="205" y="233"/>
                </a:lnTo>
                <a:lnTo>
                  <a:pt x="203" y="236"/>
                </a:lnTo>
                <a:lnTo>
                  <a:pt x="200" y="236"/>
                </a:lnTo>
                <a:lnTo>
                  <a:pt x="197" y="236"/>
                </a:lnTo>
                <a:lnTo>
                  <a:pt x="196" y="233"/>
                </a:lnTo>
                <a:lnTo>
                  <a:pt x="148" y="187"/>
                </a:lnTo>
                <a:lnTo>
                  <a:pt x="147" y="184"/>
                </a:lnTo>
                <a:lnTo>
                  <a:pt x="147" y="183"/>
                </a:lnTo>
                <a:lnTo>
                  <a:pt x="147" y="180"/>
                </a:lnTo>
                <a:lnTo>
                  <a:pt x="148" y="178"/>
                </a:lnTo>
                <a:lnTo>
                  <a:pt x="151" y="176"/>
                </a:lnTo>
                <a:lnTo>
                  <a:pt x="153" y="175"/>
                </a:lnTo>
                <a:lnTo>
                  <a:pt x="156" y="176"/>
                </a:lnTo>
                <a:lnTo>
                  <a:pt x="157" y="178"/>
                </a:lnTo>
                <a:lnTo>
                  <a:pt x="205" y="224"/>
                </a:lnTo>
                <a:lnTo>
                  <a:pt x="207" y="227"/>
                </a:lnTo>
                <a:lnTo>
                  <a:pt x="207" y="230"/>
                </a:lnTo>
                <a:lnTo>
                  <a:pt x="207" y="232"/>
                </a:lnTo>
                <a:lnTo>
                  <a:pt x="205" y="233"/>
                </a:lnTo>
                <a:close/>
                <a:moveTo>
                  <a:pt x="226" y="213"/>
                </a:moveTo>
                <a:lnTo>
                  <a:pt x="226" y="213"/>
                </a:lnTo>
                <a:lnTo>
                  <a:pt x="223" y="215"/>
                </a:lnTo>
                <a:lnTo>
                  <a:pt x="221" y="215"/>
                </a:lnTo>
                <a:lnTo>
                  <a:pt x="218" y="215"/>
                </a:lnTo>
                <a:lnTo>
                  <a:pt x="217" y="213"/>
                </a:lnTo>
                <a:lnTo>
                  <a:pt x="169" y="166"/>
                </a:lnTo>
                <a:lnTo>
                  <a:pt x="168" y="163"/>
                </a:lnTo>
                <a:lnTo>
                  <a:pt x="168" y="162"/>
                </a:lnTo>
                <a:lnTo>
                  <a:pt x="168" y="159"/>
                </a:lnTo>
                <a:lnTo>
                  <a:pt x="169" y="157"/>
                </a:lnTo>
                <a:lnTo>
                  <a:pt x="171" y="155"/>
                </a:lnTo>
                <a:lnTo>
                  <a:pt x="174" y="154"/>
                </a:lnTo>
                <a:lnTo>
                  <a:pt x="177" y="155"/>
                </a:lnTo>
                <a:lnTo>
                  <a:pt x="178" y="157"/>
                </a:lnTo>
                <a:lnTo>
                  <a:pt x="226" y="204"/>
                </a:lnTo>
                <a:lnTo>
                  <a:pt x="227" y="206"/>
                </a:lnTo>
                <a:lnTo>
                  <a:pt x="227" y="209"/>
                </a:lnTo>
                <a:lnTo>
                  <a:pt x="227" y="211"/>
                </a:lnTo>
                <a:lnTo>
                  <a:pt x="226" y="2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pPr marL="0" marR="0" lvl="0" indent="0" defTabSz="6858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51" name="Freeform 224"/>
          <p:cNvSpPr>
            <a:spLocks noEditPoints="1"/>
          </p:cNvSpPr>
          <p:nvPr/>
        </p:nvSpPr>
        <p:spPr bwMode="auto">
          <a:xfrm>
            <a:off x="8673700" y="2608874"/>
            <a:ext cx="454689" cy="459600"/>
          </a:xfrm>
          <a:custGeom>
            <a:avLst/>
            <a:gdLst>
              <a:gd name="T0" fmla="*/ 243414921 w 248"/>
              <a:gd name="T1" fmla="*/ 458110006 h 237"/>
              <a:gd name="T2" fmla="*/ 243414921 w 248"/>
              <a:gd name="T3" fmla="*/ 458110006 h 237"/>
              <a:gd name="T4" fmla="*/ 243414921 w 248"/>
              <a:gd name="T5" fmla="*/ 458110006 h 237"/>
              <a:gd name="T6" fmla="*/ 161626793 w 248"/>
              <a:gd name="T7" fmla="*/ 399874986 h 237"/>
              <a:gd name="T8" fmla="*/ 101260429 w 248"/>
              <a:gd name="T9" fmla="*/ 341641360 h 237"/>
              <a:gd name="T10" fmla="*/ 58419693 w 248"/>
              <a:gd name="T11" fmla="*/ 285348530 h 237"/>
              <a:gd name="T12" fmla="*/ 31156518 w 248"/>
              <a:gd name="T13" fmla="*/ 238761072 h 237"/>
              <a:gd name="T14" fmla="*/ 11684218 w 248"/>
              <a:gd name="T15" fmla="*/ 197996001 h 237"/>
              <a:gd name="T16" fmla="*/ 1946672 w 248"/>
              <a:gd name="T17" fmla="*/ 145586155 h 237"/>
              <a:gd name="T18" fmla="*/ 0 w 248"/>
              <a:gd name="T19" fmla="*/ 114527850 h 237"/>
              <a:gd name="T20" fmla="*/ 9736150 w 248"/>
              <a:gd name="T21" fmla="*/ 71821983 h 237"/>
              <a:gd name="T22" fmla="*/ 35051257 w 248"/>
              <a:gd name="T23" fmla="*/ 32999101 h 237"/>
              <a:gd name="T24" fmla="*/ 73998650 w 248"/>
              <a:gd name="T25" fmla="*/ 7764576 h 237"/>
              <a:gd name="T26" fmla="*/ 120734125 w 248"/>
              <a:gd name="T27" fmla="*/ 0 h 237"/>
              <a:gd name="T28" fmla="*/ 159680121 w 248"/>
              <a:gd name="T29" fmla="*/ 3881592 h 237"/>
              <a:gd name="T30" fmla="*/ 186943296 w 248"/>
              <a:gd name="T31" fmla="*/ 15529153 h 237"/>
              <a:gd name="T32" fmla="*/ 208363664 w 248"/>
              <a:gd name="T33" fmla="*/ 31058305 h 237"/>
              <a:gd name="T34" fmla="*/ 233678771 w 248"/>
              <a:gd name="T35" fmla="*/ 69881187 h 237"/>
              <a:gd name="T36" fmla="*/ 243414921 w 248"/>
              <a:gd name="T37" fmla="*/ 98998697 h 237"/>
              <a:gd name="T38" fmla="*/ 251204400 w 248"/>
              <a:gd name="T39" fmla="*/ 69881187 h 237"/>
              <a:gd name="T40" fmla="*/ 276519507 w 248"/>
              <a:gd name="T41" fmla="*/ 31058305 h 237"/>
              <a:gd name="T42" fmla="*/ 295991807 w 248"/>
              <a:gd name="T43" fmla="*/ 15529153 h 237"/>
              <a:gd name="T44" fmla="*/ 327149721 w 248"/>
              <a:gd name="T45" fmla="*/ 3881592 h 237"/>
              <a:gd name="T46" fmla="*/ 362200979 w 248"/>
              <a:gd name="T47" fmla="*/ 0 h 237"/>
              <a:gd name="T48" fmla="*/ 410884521 w 248"/>
              <a:gd name="T49" fmla="*/ 7764576 h 237"/>
              <a:gd name="T50" fmla="*/ 447883846 w 248"/>
              <a:gd name="T51" fmla="*/ 32999101 h 237"/>
              <a:gd name="T52" fmla="*/ 473198953 w 248"/>
              <a:gd name="T53" fmla="*/ 71821983 h 237"/>
              <a:gd name="T54" fmla="*/ 482935103 w 248"/>
              <a:gd name="T55" fmla="*/ 114527850 h 237"/>
              <a:gd name="T56" fmla="*/ 482935103 w 248"/>
              <a:gd name="T57" fmla="*/ 145586155 h 237"/>
              <a:gd name="T58" fmla="*/ 471250886 w 248"/>
              <a:gd name="T59" fmla="*/ 197996001 h 237"/>
              <a:gd name="T60" fmla="*/ 455673324 w 248"/>
              <a:gd name="T61" fmla="*/ 238761072 h 237"/>
              <a:gd name="T62" fmla="*/ 428410150 w 248"/>
              <a:gd name="T63" fmla="*/ 285348530 h 237"/>
              <a:gd name="T64" fmla="*/ 385569414 w 248"/>
              <a:gd name="T65" fmla="*/ 341641360 h 237"/>
              <a:gd name="T66" fmla="*/ 323254982 w 248"/>
              <a:gd name="T67" fmla="*/ 399874986 h 237"/>
              <a:gd name="T68" fmla="*/ 243414921 w 248"/>
              <a:gd name="T69" fmla="*/ 458110006 h 237"/>
              <a:gd name="T70" fmla="*/ 60366365 w 248"/>
              <a:gd name="T71" fmla="*/ 56292830 h 237"/>
              <a:gd name="T72" fmla="*/ 42840736 w 248"/>
              <a:gd name="T73" fmla="*/ 89291932 h 237"/>
              <a:gd name="T74" fmla="*/ 35051257 w 248"/>
              <a:gd name="T75" fmla="*/ 124233222 h 237"/>
              <a:gd name="T76" fmla="*/ 40894064 w 248"/>
              <a:gd name="T77" fmla="*/ 157232323 h 237"/>
              <a:gd name="T78" fmla="*/ 62314432 w 248"/>
              <a:gd name="T79" fmla="*/ 215467343 h 237"/>
              <a:gd name="T80" fmla="*/ 85681472 w 248"/>
              <a:gd name="T81" fmla="*/ 248466444 h 237"/>
              <a:gd name="T82" fmla="*/ 68155843 w 248"/>
              <a:gd name="T83" fmla="*/ 163056104 h 237"/>
              <a:gd name="T84" fmla="*/ 68155843 w 248"/>
              <a:gd name="T85" fmla="*/ 108704069 h 237"/>
              <a:gd name="T86" fmla="*/ 85681472 w 248"/>
              <a:gd name="T87" fmla="*/ 75704968 h 237"/>
              <a:gd name="T88" fmla="*/ 110996579 w 248"/>
              <a:gd name="T89" fmla="*/ 65998203 h 237"/>
              <a:gd name="T90" fmla="*/ 142154493 w 248"/>
              <a:gd name="T91" fmla="*/ 65998203 h 237"/>
              <a:gd name="T92" fmla="*/ 188889968 w 248"/>
              <a:gd name="T93" fmla="*/ 81527355 h 237"/>
              <a:gd name="T94" fmla="*/ 186943296 w 248"/>
              <a:gd name="T95" fmla="*/ 71821983 h 237"/>
              <a:gd name="T96" fmla="*/ 159680121 w 248"/>
              <a:gd name="T97" fmla="*/ 46587458 h 237"/>
              <a:gd name="T98" fmla="*/ 138259753 w 248"/>
              <a:gd name="T99" fmla="*/ 36882086 h 237"/>
              <a:gd name="T100" fmla="*/ 116839385 w 248"/>
              <a:gd name="T101" fmla="*/ 31058305 h 237"/>
              <a:gd name="T102" fmla="*/ 91524278 w 248"/>
              <a:gd name="T103" fmla="*/ 38822882 h 237"/>
              <a:gd name="T104" fmla="*/ 60366365 w 248"/>
              <a:gd name="T105" fmla="*/ 56292830 h 23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248" h="237">
                <a:moveTo>
                  <a:pt x="125" y="236"/>
                </a:moveTo>
                <a:lnTo>
                  <a:pt x="125" y="236"/>
                </a:lnTo>
                <a:lnTo>
                  <a:pt x="125" y="237"/>
                </a:lnTo>
                <a:lnTo>
                  <a:pt x="125" y="236"/>
                </a:lnTo>
                <a:lnTo>
                  <a:pt x="125" y="237"/>
                </a:lnTo>
                <a:lnTo>
                  <a:pt x="125" y="236"/>
                </a:lnTo>
                <a:lnTo>
                  <a:pt x="103" y="220"/>
                </a:lnTo>
                <a:lnTo>
                  <a:pt x="83" y="206"/>
                </a:lnTo>
                <a:lnTo>
                  <a:pt x="66" y="190"/>
                </a:lnTo>
                <a:lnTo>
                  <a:pt x="52" y="176"/>
                </a:lnTo>
                <a:lnTo>
                  <a:pt x="39" y="162"/>
                </a:lnTo>
                <a:lnTo>
                  <a:pt x="30" y="147"/>
                </a:lnTo>
                <a:lnTo>
                  <a:pt x="22" y="134"/>
                </a:lnTo>
                <a:lnTo>
                  <a:pt x="16" y="123"/>
                </a:lnTo>
                <a:lnTo>
                  <a:pt x="10" y="111"/>
                </a:lnTo>
                <a:lnTo>
                  <a:pt x="6" y="102"/>
                </a:lnTo>
                <a:lnTo>
                  <a:pt x="3" y="85"/>
                </a:lnTo>
                <a:lnTo>
                  <a:pt x="1" y="75"/>
                </a:lnTo>
                <a:lnTo>
                  <a:pt x="0" y="71"/>
                </a:lnTo>
                <a:lnTo>
                  <a:pt x="0" y="59"/>
                </a:lnTo>
                <a:lnTo>
                  <a:pt x="1" y="47"/>
                </a:lnTo>
                <a:lnTo>
                  <a:pt x="5" y="37"/>
                </a:lnTo>
                <a:lnTo>
                  <a:pt x="12" y="26"/>
                </a:lnTo>
                <a:lnTo>
                  <a:pt x="18" y="17"/>
                </a:lnTo>
                <a:lnTo>
                  <a:pt x="27" y="10"/>
                </a:lnTo>
                <a:lnTo>
                  <a:pt x="38" y="4"/>
                </a:lnTo>
                <a:lnTo>
                  <a:pt x="49" y="2"/>
                </a:lnTo>
                <a:lnTo>
                  <a:pt x="62" y="0"/>
                </a:lnTo>
                <a:lnTo>
                  <a:pt x="73" y="0"/>
                </a:lnTo>
                <a:lnTo>
                  <a:pt x="82" y="2"/>
                </a:lnTo>
                <a:lnTo>
                  <a:pt x="90" y="4"/>
                </a:lnTo>
                <a:lnTo>
                  <a:pt x="96" y="8"/>
                </a:lnTo>
                <a:lnTo>
                  <a:pt x="101" y="12"/>
                </a:lnTo>
                <a:lnTo>
                  <a:pt x="107" y="16"/>
                </a:lnTo>
                <a:lnTo>
                  <a:pt x="114" y="25"/>
                </a:lnTo>
                <a:lnTo>
                  <a:pt x="120" y="36"/>
                </a:lnTo>
                <a:lnTo>
                  <a:pt x="123" y="43"/>
                </a:lnTo>
                <a:lnTo>
                  <a:pt x="125" y="51"/>
                </a:lnTo>
                <a:lnTo>
                  <a:pt x="126" y="43"/>
                </a:lnTo>
                <a:lnTo>
                  <a:pt x="129" y="36"/>
                </a:lnTo>
                <a:lnTo>
                  <a:pt x="134" y="25"/>
                </a:lnTo>
                <a:lnTo>
                  <a:pt x="142" y="16"/>
                </a:lnTo>
                <a:lnTo>
                  <a:pt x="147" y="12"/>
                </a:lnTo>
                <a:lnTo>
                  <a:pt x="152" y="8"/>
                </a:lnTo>
                <a:lnTo>
                  <a:pt x="160" y="4"/>
                </a:lnTo>
                <a:lnTo>
                  <a:pt x="168" y="2"/>
                </a:lnTo>
                <a:lnTo>
                  <a:pt x="175" y="0"/>
                </a:lnTo>
                <a:lnTo>
                  <a:pt x="186" y="0"/>
                </a:lnTo>
                <a:lnTo>
                  <a:pt x="199" y="2"/>
                </a:lnTo>
                <a:lnTo>
                  <a:pt x="211" y="4"/>
                </a:lnTo>
                <a:lnTo>
                  <a:pt x="221" y="10"/>
                </a:lnTo>
                <a:lnTo>
                  <a:pt x="230" y="17"/>
                </a:lnTo>
                <a:lnTo>
                  <a:pt x="237" y="26"/>
                </a:lnTo>
                <a:lnTo>
                  <a:pt x="243" y="37"/>
                </a:lnTo>
                <a:lnTo>
                  <a:pt x="247" y="47"/>
                </a:lnTo>
                <a:lnTo>
                  <a:pt x="248" y="59"/>
                </a:lnTo>
                <a:lnTo>
                  <a:pt x="248" y="71"/>
                </a:lnTo>
                <a:lnTo>
                  <a:pt x="248" y="75"/>
                </a:lnTo>
                <a:lnTo>
                  <a:pt x="247" y="85"/>
                </a:lnTo>
                <a:lnTo>
                  <a:pt x="242" y="102"/>
                </a:lnTo>
                <a:lnTo>
                  <a:pt x="239" y="111"/>
                </a:lnTo>
                <a:lnTo>
                  <a:pt x="234" y="123"/>
                </a:lnTo>
                <a:lnTo>
                  <a:pt x="227" y="134"/>
                </a:lnTo>
                <a:lnTo>
                  <a:pt x="220" y="147"/>
                </a:lnTo>
                <a:lnTo>
                  <a:pt x="209" y="162"/>
                </a:lnTo>
                <a:lnTo>
                  <a:pt x="198" y="176"/>
                </a:lnTo>
                <a:lnTo>
                  <a:pt x="183" y="190"/>
                </a:lnTo>
                <a:lnTo>
                  <a:pt x="166" y="206"/>
                </a:lnTo>
                <a:lnTo>
                  <a:pt x="147" y="220"/>
                </a:lnTo>
                <a:lnTo>
                  <a:pt x="125" y="236"/>
                </a:lnTo>
                <a:close/>
                <a:moveTo>
                  <a:pt x="31" y="29"/>
                </a:moveTo>
                <a:lnTo>
                  <a:pt x="31" y="29"/>
                </a:lnTo>
                <a:lnTo>
                  <a:pt x="26" y="38"/>
                </a:lnTo>
                <a:lnTo>
                  <a:pt x="22" y="46"/>
                </a:lnTo>
                <a:lnTo>
                  <a:pt x="19" y="55"/>
                </a:lnTo>
                <a:lnTo>
                  <a:pt x="18" y="64"/>
                </a:lnTo>
                <a:lnTo>
                  <a:pt x="19" y="73"/>
                </a:lnTo>
                <a:lnTo>
                  <a:pt x="21" y="81"/>
                </a:lnTo>
                <a:lnTo>
                  <a:pt x="26" y="97"/>
                </a:lnTo>
                <a:lnTo>
                  <a:pt x="32" y="111"/>
                </a:lnTo>
                <a:lnTo>
                  <a:pt x="39" y="120"/>
                </a:lnTo>
                <a:lnTo>
                  <a:pt x="44" y="128"/>
                </a:lnTo>
                <a:lnTo>
                  <a:pt x="38" y="104"/>
                </a:lnTo>
                <a:lnTo>
                  <a:pt x="35" y="84"/>
                </a:lnTo>
                <a:lnTo>
                  <a:pt x="34" y="68"/>
                </a:lnTo>
                <a:lnTo>
                  <a:pt x="35" y="56"/>
                </a:lnTo>
                <a:lnTo>
                  <a:pt x="39" y="46"/>
                </a:lnTo>
                <a:lnTo>
                  <a:pt x="44" y="39"/>
                </a:lnTo>
                <a:lnTo>
                  <a:pt x="51" y="36"/>
                </a:lnTo>
                <a:lnTo>
                  <a:pt x="57" y="34"/>
                </a:lnTo>
                <a:lnTo>
                  <a:pt x="65" y="33"/>
                </a:lnTo>
                <a:lnTo>
                  <a:pt x="73" y="34"/>
                </a:lnTo>
                <a:lnTo>
                  <a:pt x="87" y="38"/>
                </a:lnTo>
                <a:lnTo>
                  <a:pt x="97" y="42"/>
                </a:lnTo>
                <a:lnTo>
                  <a:pt x="101" y="45"/>
                </a:lnTo>
                <a:lnTo>
                  <a:pt x="96" y="37"/>
                </a:lnTo>
                <a:lnTo>
                  <a:pt x="90" y="30"/>
                </a:lnTo>
                <a:lnTo>
                  <a:pt x="82" y="24"/>
                </a:lnTo>
                <a:lnTo>
                  <a:pt x="77" y="21"/>
                </a:lnTo>
                <a:lnTo>
                  <a:pt x="71" y="19"/>
                </a:lnTo>
                <a:lnTo>
                  <a:pt x="66" y="17"/>
                </a:lnTo>
                <a:lnTo>
                  <a:pt x="60" y="16"/>
                </a:lnTo>
                <a:lnTo>
                  <a:pt x="53" y="17"/>
                </a:lnTo>
                <a:lnTo>
                  <a:pt x="47" y="20"/>
                </a:lnTo>
                <a:lnTo>
                  <a:pt x="39" y="24"/>
                </a:lnTo>
                <a:lnTo>
                  <a:pt x="31" y="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pPr marL="0" marR="0" lvl="0" indent="0" defTabSz="6858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52" name="KSO_Shape"/>
          <p:cNvSpPr>
            <a:spLocks/>
          </p:cNvSpPr>
          <p:nvPr/>
        </p:nvSpPr>
        <p:spPr bwMode="auto">
          <a:xfrm>
            <a:off x="2821713" y="2546189"/>
            <a:ext cx="608013" cy="417513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6858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53" name="KSO_Shape"/>
          <p:cNvSpPr>
            <a:spLocks/>
          </p:cNvSpPr>
          <p:nvPr/>
        </p:nvSpPr>
        <p:spPr bwMode="auto">
          <a:xfrm>
            <a:off x="4723382" y="2295607"/>
            <a:ext cx="616942" cy="487290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6858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92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2" grpId="0" animBg="1"/>
      <p:bldP spid="33" grpId="0" animBg="1"/>
      <p:bldP spid="34" grpId="0" animBg="1"/>
      <p:bldP spid="35" grpId="0" animBg="1"/>
      <p:bldP spid="37" grpId="0"/>
      <p:bldP spid="38" grpId="0"/>
      <p:bldP spid="39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 animBg="1"/>
      <p:bldP spid="51" grpId="0" animBg="1"/>
      <p:bldP spid="52" grpId="0" animBg="1"/>
      <p:bldP spid="5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6535" y="-9045"/>
            <a:ext cx="9905998" cy="1478570"/>
          </a:xfrm>
        </p:spPr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融资需求</a:t>
            </a:r>
            <a:endParaRPr lang="zh-CN" altLang="en-US" dirty="0"/>
          </a:p>
        </p:txBody>
      </p:sp>
      <p:graphicFrame>
        <p:nvGraphicFramePr>
          <p:cNvPr id="4" name="Object 4">
            <a:hlinkClick r:id="" action="ppaction://ole?verb=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4321938"/>
              </p:ext>
            </p:extLst>
          </p:nvPr>
        </p:nvGraphicFramePr>
        <p:xfrm>
          <a:off x="1180272" y="2080064"/>
          <a:ext cx="6235169" cy="3709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椭圆 27"/>
          <p:cNvSpPr>
            <a:spLocks noChangeArrowheads="1"/>
          </p:cNvSpPr>
          <p:nvPr/>
        </p:nvSpPr>
        <p:spPr bwMode="auto">
          <a:xfrm>
            <a:off x="1096727" y="1997086"/>
            <a:ext cx="3600869" cy="3600000"/>
          </a:xfrm>
          <a:prstGeom prst="ellips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4"/>
          <p:cNvSpPr>
            <a:spLocks noChangeArrowheads="1"/>
          </p:cNvSpPr>
          <p:nvPr/>
        </p:nvSpPr>
        <p:spPr bwMode="auto">
          <a:xfrm>
            <a:off x="5341992" y="2146682"/>
            <a:ext cx="14766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方正兰亭黑_GBK"/>
                <a:ea typeface="方正兰亭黑_GBK"/>
                <a:cs typeface="方正兰亭黑_GBK"/>
              </a:rPr>
              <a:t>A </a:t>
            </a:r>
            <a:r>
              <a:rPr lang="zh-CN" altLang="en-US" sz="2000" b="1" dirty="0" smtClean="0">
                <a:solidFill>
                  <a:srgbClr val="5B9BD5"/>
                </a:solidFill>
                <a:latin typeface="方正兰亭黑_GBK"/>
                <a:ea typeface="方正兰亭黑_GBK"/>
                <a:cs typeface="方正兰亭黑_GBK"/>
              </a:rPr>
              <a:t>人员工资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7" name="TextBox 46"/>
          <p:cNvSpPr txBox="1">
            <a:spLocks noChangeArrowheads="1"/>
          </p:cNvSpPr>
          <p:nvPr/>
        </p:nvSpPr>
        <p:spPr bwMode="auto">
          <a:xfrm>
            <a:off x="5348179" y="2461664"/>
            <a:ext cx="236995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2288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5222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  招聘相关人员费用，运营主管一名、财务一名、市场一名及其他相关人员。每月花费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3~5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万。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矩形 56"/>
          <p:cNvSpPr>
            <a:spLocks noChangeArrowheads="1"/>
          </p:cNvSpPr>
          <p:nvPr/>
        </p:nvSpPr>
        <p:spPr bwMode="auto">
          <a:xfrm>
            <a:off x="5414831" y="3958431"/>
            <a:ext cx="14766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方正兰亭黑_GBK"/>
                <a:ea typeface="方正兰亭黑_GBK"/>
                <a:cs typeface="方正兰亭黑_GBK"/>
              </a:rPr>
              <a:t>C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方正兰亭黑_GBK"/>
                <a:ea typeface="方正兰亭黑_GBK"/>
                <a:cs typeface="方正兰亭黑_GBK"/>
              </a:rPr>
              <a:t> 办公场地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9" name="TextBox 46"/>
          <p:cNvSpPr txBox="1">
            <a:spLocks noChangeArrowheads="1"/>
          </p:cNvSpPr>
          <p:nvPr/>
        </p:nvSpPr>
        <p:spPr bwMode="auto">
          <a:xfrm>
            <a:off x="5414832" y="4250531"/>
            <a:ext cx="262229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2288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5222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  租用办公场所每月花费至少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万元。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矩形 60"/>
          <p:cNvSpPr>
            <a:spLocks noChangeArrowheads="1"/>
          </p:cNvSpPr>
          <p:nvPr/>
        </p:nvSpPr>
        <p:spPr bwMode="auto">
          <a:xfrm>
            <a:off x="8192170" y="3991769"/>
            <a:ext cx="14766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B19F"/>
                </a:solidFill>
                <a:effectLst/>
                <a:uLnTx/>
                <a:uFillTx/>
                <a:latin typeface="方正兰亭黑_GBK"/>
                <a:ea typeface="方正兰亭黑_GBK"/>
                <a:cs typeface="方正兰亭黑_GBK"/>
              </a:rPr>
              <a:t>D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B19F"/>
                </a:solidFill>
                <a:effectLst/>
                <a:uLnTx/>
                <a:uFillTx/>
                <a:latin typeface="方正兰亭黑_GBK"/>
                <a:ea typeface="方正兰亭黑_GBK"/>
                <a:cs typeface="方正兰亭黑_GBK"/>
              </a:rPr>
              <a:t> 硬件支出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DB19F"/>
              </a:solidFill>
              <a:effectLst/>
              <a:uLnTx/>
              <a:uFillTx/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11" name="TextBox 46"/>
          <p:cNvSpPr txBox="1">
            <a:spLocks noChangeArrowheads="1"/>
          </p:cNvSpPr>
          <p:nvPr/>
        </p:nvSpPr>
        <p:spPr bwMode="auto">
          <a:xfrm>
            <a:off x="8192170" y="4326771"/>
            <a:ext cx="24885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2288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5222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  包括租用的网络服务器维护费用和一些办公所需配套硬件，如打印机等。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2"/>
          <p:cNvCxnSpPr>
            <a:cxnSpLocks noChangeShapeType="1"/>
          </p:cNvCxnSpPr>
          <p:nvPr/>
        </p:nvCxnSpPr>
        <p:spPr bwMode="auto">
          <a:xfrm>
            <a:off x="5421018" y="3781091"/>
            <a:ext cx="2297112" cy="0"/>
          </a:xfrm>
          <a:prstGeom prst="line">
            <a:avLst/>
          </a:prstGeom>
          <a:noFill/>
          <a:ln w="6350">
            <a:solidFill>
              <a:srgbClr val="5B9BD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62"/>
          <p:cNvCxnSpPr>
            <a:cxnSpLocks noChangeShapeType="1"/>
          </p:cNvCxnSpPr>
          <p:nvPr/>
        </p:nvCxnSpPr>
        <p:spPr bwMode="auto">
          <a:xfrm>
            <a:off x="8195968" y="3781091"/>
            <a:ext cx="2297112" cy="0"/>
          </a:xfrm>
          <a:prstGeom prst="line">
            <a:avLst/>
          </a:prstGeom>
          <a:noFill/>
          <a:ln w="6350">
            <a:solidFill>
              <a:srgbClr val="3DB19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矩形 60"/>
          <p:cNvSpPr>
            <a:spLocks noChangeArrowheads="1"/>
          </p:cNvSpPr>
          <p:nvPr/>
        </p:nvSpPr>
        <p:spPr bwMode="auto">
          <a:xfrm>
            <a:off x="8037130" y="2080064"/>
            <a:ext cx="14766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B19F"/>
                </a:solidFill>
                <a:effectLst/>
                <a:uLnTx/>
                <a:uFillTx/>
                <a:latin typeface="方正兰亭黑_GBK"/>
                <a:ea typeface="方正兰亭黑_GBK"/>
                <a:cs typeface="方正兰亭黑_GBK"/>
              </a:rPr>
              <a:t>B 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B19F"/>
                </a:solidFill>
                <a:effectLst/>
                <a:uLnTx/>
                <a:uFillTx/>
                <a:latin typeface="方正兰亭黑_GBK"/>
                <a:ea typeface="方正兰亭黑_GBK"/>
                <a:cs typeface="方正兰亭黑_GBK"/>
              </a:rPr>
              <a:t>营销推广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DB19F"/>
              </a:solidFill>
              <a:effectLst/>
              <a:uLnTx/>
              <a:uFillTx/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15" name="TextBox 46"/>
          <p:cNvSpPr txBox="1">
            <a:spLocks noChangeArrowheads="1"/>
          </p:cNvSpPr>
          <p:nvPr/>
        </p:nvSpPr>
        <p:spPr bwMode="auto">
          <a:xfrm>
            <a:off x="8043293" y="2453025"/>
            <a:ext cx="279710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2288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5222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  花费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10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万元，至少实现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5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万新用户增量。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27747" y="3457925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半</a:t>
            </a:r>
            <a:r>
              <a:rPr lang="zh-CN" altLang="en-US" dirty="0" smtClean="0"/>
              <a:t>年内需求</a:t>
            </a:r>
            <a:endParaRPr lang="en-US" altLang="zh-CN" dirty="0" smtClean="0"/>
          </a:p>
          <a:p>
            <a:r>
              <a:rPr lang="zh-CN" altLang="en-US" dirty="0" smtClean="0"/>
              <a:t>￥</a:t>
            </a:r>
            <a:r>
              <a:rPr lang="en-US" altLang="zh-CN" dirty="0" smtClean="0"/>
              <a:t>500,000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055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4" grpId="0"/>
      <p:bldP spid="15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8686" y="28021"/>
            <a:ext cx="9905998" cy="1478570"/>
          </a:xfrm>
        </p:spPr>
        <p:txBody>
          <a:bodyPr/>
          <a:lstStyle/>
          <a:p>
            <a:r>
              <a:rPr lang="en-US" altLang="zh-CN" dirty="0" smtClean="0"/>
              <a:t>3.3</a:t>
            </a:r>
            <a:r>
              <a:rPr lang="zh-CN" altLang="en-US" dirty="0" smtClean="0"/>
              <a:t>未来目标</a:t>
            </a:r>
            <a:endParaRPr lang="zh-CN" altLang="en-US" dirty="0"/>
          </a:p>
        </p:txBody>
      </p:sp>
      <p:sp>
        <p:nvSpPr>
          <p:cNvPr id="5" name="矩形 71"/>
          <p:cNvSpPr>
            <a:spLocks noChangeArrowheads="1"/>
          </p:cNvSpPr>
          <p:nvPr/>
        </p:nvSpPr>
        <p:spPr bwMode="auto">
          <a:xfrm>
            <a:off x="2816357" y="4432062"/>
            <a:ext cx="3970810" cy="1033463"/>
          </a:xfrm>
          <a:prstGeom prst="rect">
            <a:avLst/>
          </a:prstGeom>
          <a:noFill/>
          <a:ln w="12700">
            <a:solidFill>
              <a:srgbClr val="3DB19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3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6" name="矩形 72"/>
          <p:cNvSpPr>
            <a:spLocks noChangeArrowheads="1"/>
          </p:cNvSpPr>
          <p:nvPr/>
        </p:nvSpPr>
        <p:spPr bwMode="auto">
          <a:xfrm>
            <a:off x="7245973" y="4400876"/>
            <a:ext cx="2860320" cy="1033463"/>
          </a:xfrm>
          <a:prstGeom prst="rect">
            <a:avLst/>
          </a:prstGeom>
          <a:noFill/>
          <a:ln w="12700">
            <a:solidFill>
              <a:srgbClr val="5B9BD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3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pic>
        <p:nvPicPr>
          <p:cNvPr id="14" name="图片 2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163" y="2398719"/>
            <a:ext cx="694226" cy="1395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4690524" y="2400849"/>
            <a:ext cx="2645601" cy="1488274"/>
            <a:chOff x="1098407" y="1533143"/>
            <a:chExt cx="2914953" cy="1677163"/>
          </a:xfrm>
        </p:grpSpPr>
        <p:grpSp>
          <p:nvGrpSpPr>
            <p:cNvPr id="19" name="组合 66"/>
            <p:cNvGrpSpPr>
              <a:grpSpLocks noChangeAspect="1"/>
            </p:cNvGrpSpPr>
            <p:nvPr/>
          </p:nvGrpSpPr>
          <p:grpSpPr bwMode="auto">
            <a:xfrm>
              <a:off x="1098407" y="1533143"/>
              <a:ext cx="2914953" cy="1677163"/>
              <a:chOff x="0" y="0"/>
              <a:chExt cx="5105313" cy="2937595"/>
            </a:xfrm>
          </p:grpSpPr>
          <p:pic>
            <p:nvPicPr>
              <p:cNvPr id="21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5105313" cy="29375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图片 6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390" y="164834"/>
                <a:ext cx="3939017" cy="24388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" name="矩形 19"/>
            <p:cNvSpPr/>
            <p:nvPr/>
          </p:nvSpPr>
          <p:spPr bwMode="auto">
            <a:xfrm>
              <a:off x="1392105" y="1627252"/>
              <a:ext cx="2249039" cy="139239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3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宋体"/>
                <a:cs typeface="+mn-cs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3992897" y="2704269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6000" b="1" dirty="0" smtClean="0">
                <a:solidFill>
                  <a:srgbClr val="FFFFFF"/>
                </a:solidFill>
                <a:latin typeface="Bodoni MT" panose="02070603080606020203" pitchFamily="18" charset="0"/>
              </a:rPr>
              <a:t>+</a:t>
            </a:r>
            <a:endParaRPr lang="zh-CN" altLang="en-US" sz="6000" b="1" dirty="0">
              <a:solidFill>
                <a:srgbClr val="FFFFFF"/>
              </a:solidFill>
              <a:latin typeface="Bodoni MT" panose="02070603080606020203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961541" y="1979030"/>
            <a:ext cx="136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全平台</a:t>
            </a:r>
            <a:r>
              <a:rPr lang="en-US" altLang="zh-CN" sz="20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APP</a:t>
            </a:r>
            <a:endParaRPr lang="zh-CN" altLang="en-US" sz="20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474990" y="197903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前端页面</a:t>
            </a:r>
            <a:endParaRPr lang="zh-CN" altLang="en-US" sz="20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42" y="2400849"/>
            <a:ext cx="1692593" cy="147182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7361170" y="2704268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6000" b="1" dirty="0" smtClean="0">
                <a:solidFill>
                  <a:srgbClr val="FFFFFF"/>
                </a:solidFill>
                <a:latin typeface="Bodoni MT" panose="02070603080606020203" pitchFamily="18" charset="0"/>
              </a:rPr>
              <a:t>+</a:t>
            </a:r>
            <a:endParaRPr lang="zh-CN" altLang="en-US" sz="6000" b="1" dirty="0">
              <a:solidFill>
                <a:srgbClr val="FFFFFF"/>
              </a:solidFill>
              <a:latin typeface="Bodoni MT" panose="02070603080606020203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440155" y="197903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后端服务</a:t>
            </a:r>
            <a:endParaRPr lang="zh-CN" altLang="en-US" sz="20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矩形 78"/>
          <p:cNvSpPr>
            <a:spLocks noChangeArrowheads="1"/>
          </p:cNvSpPr>
          <p:nvPr/>
        </p:nvSpPr>
        <p:spPr bwMode="auto">
          <a:xfrm>
            <a:off x="7375419" y="4686691"/>
            <a:ext cx="27655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rgbClr val="3DB19F"/>
                </a:solidFill>
                <a:latin typeface="方正兰亭黑_GBK"/>
                <a:ea typeface="方正兰亭黑_GBK"/>
                <a:cs typeface="方正兰亭黑_GBK"/>
              </a:rPr>
              <a:t>数据的获取、业务处理</a:t>
            </a:r>
            <a:endParaRPr lang="zh-CN" altLang="en-US" sz="2000" b="1" dirty="0">
              <a:solidFill>
                <a:srgbClr val="3DB19F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30" name="矩形 78"/>
          <p:cNvSpPr>
            <a:spLocks noChangeArrowheads="1"/>
          </p:cNvSpPr>
          <p:nvPr/>
        </p:nvSpPr>
        <p:spPr bwMode="auto">
          <a:xfrm>
            <a:off x="3073024" y="4686691"/>
            <a:ext cx="35397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rgbClr val="5B9BD5"/>
                </a:solidFill>
                <a:latin typeface="方正兰亭黑_GBK"/>
                <a:ea typeface="方正兰亭黑_GBK"/>
                <a:cs typeface="方正兰亭黑_GBK"/>
              </a:rPr>
              <a:t>用户搜索、查询、购票的入口</a:t>
            </a:r>
            <a:endParaRPr lang="zh-CN" altLang="en-US" sz="2000" b="1" dirty="0">
              <a:solidFill>
                <a:srgbClr val="5B9BD5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pic>
        <p:nvPicPr>
          <p:cNvPr id="31" name="内容占位符 30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595" y="2531539"/>
            <a:ext cx="2009708" cy="1129909"/>
          </a:xfr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40" y="2633769"/>
            <a:ext cx="540872" cy="96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3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23" grpId="0"/>
      <p:bldP spid="24" grpId="0"/>
      <p:bldP spid="25" grpId="0"/>
      <p:bldP spid="27" grpId="0"/>
      <p:bldP spid="28" grpId="0"/>
      <p:bldP spid="29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Administrator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2293"/>
            <a:ext cx="12228610" cy="3659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 descr="C:\Users\Administrator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85592"/>
            <a:ext cx="12228609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本框 7"/>
          <p:cNvSpPr txBox="1">
            <a:spLocks noChangeArrowheads="1"/>
          </p:cNvSpPr>
          <p:nvPr/>
        </p:nvSpPr>
        <p:spPr bwMode="auto">
          <a:xfrm>
            <a:off x="3951950" y="1985263"/>
            <a:ext cx="476728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7200" b="1" dirty="0">
                <a:solidFill>
                  <a:srgbClr val="FFFFFF"/>
                </a:solidFill>
                <a:latin typeface="方正兰亭黑_GBK"/>
                <a:ea typeface="方正兰亭黑_GBK"/>
                <a:cs typeface="方正兰亭黑_GBK"/>
              </a:rPr>
              <a:t>谢谢观看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581506" y="5314481"/>
            <a:ext cx="4717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                联系方式：</a:t>
            </a:r>
            <a:endParaRPr lang="en-US" altLang="zh-CN" sz="20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手机号：      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18805160830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邮箱：    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519539110@qq.com</a:t>
            </a:r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文本框 19"/>
          <p:cNvSpPr txBox="1">
            <a:spLocks noChangeArrowheads="1"/>
          </p:cNvSpPr>
          <p:nvPr/>
        </p:nvSpPr>
        <p:spPr bwMode="auto">
          <a:xfrm>
            <a:off x="1275009" y="838256"/>
            <a:ext cx="16369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FFFFF"/>
                </a:solidFill>
                <a:latin typeface="方正兰亭黑_GBK"/>
                <a:ea typeface="方正兰亭黑_GBK"/>
                <a:cs typeface="方正兰亭黑_GBK"/>
              </a:rPr>
              <a:t>Cloudforwork.cn</a:t>
            </a:r>
            <a:endParaRPr lang="zh-CN" altLang="en-US" sz="1600" b="1" dirty="0">
              <a:solidFill>
                <a:srgbClr val="FFFFFF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5009" y="-25502"/>
            <a:ext cx="1837853" cy="991283"/>
          </a:xfrm>
          <a:prstGeom prst="rect">
            <a:avLst/>
          </a:prstGeom>
        </p:spPr>
      </p:pic>
      <p:sp>
        <p:nvSpPr>
          <p:cNvPr id="16" name="文本框 7"/>
          <p:cNvSpPr txBox="1">
            <a:spLocks noChangeArrowheads="1"/>
          </p:cNvSpPr>
          <p:nvPr/>
        </p:nvSpPr>
        <p:spPr bwMode="auto">
          <a:xfrm>
            <a:off x="1275009" y="1099080"/>
            <a:ext cx="2386012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珠海汇海信息咨询有限公司</a:t>
            </a:r>
          </a:p>
        </p:txBody>
      </p:sp>
      <p:cxnSp>
        <p:nvCxnSpPr>
          <p:cNvPr id="20" name="直接连接符 2"/>
          <p:cNvCxnSpPr>
            <a:cxnSpLocks noChangeShapeType="1"/>
          </p:cNvCxnSpPr>
          <p:nvPr/>
        </p:nvCxnSpPr>
        <p:spPr bwMode="auto">
          <a:xfrm>
            <a:off x="3951950" y="3203077"/>
            <a:ext cx="3816350" cy="0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441" b="89831" l="5180" r="97748">
                        <a14:foregroundMark x1="20946" y1="56356" x2="44820" y2="72458"/>
                        <a14:foregroundMark x1="44144" y1="49576" x2="59459" y2="35593"/>
                        <a14:foregroundMark x1="56306" y1="72458" x2="73423" y2="55085"/>
                        <a14:foregroundMark x1="74099" y1="69068" x2="78829" y2="58475"/>
                        <a14:foregroundMark x1="20495" y1="47034" x2="38739" y2="40254"/>
                        <a14:foregroundMark x1="13063" y1="40254" x2="27027" y2="41525"/>
                        <a14:foregroundMark x1="12387" y1="38136" x2="42342" y2="38136"/>
                        <a14:foregroundMark x1="46622" y1="38983" x2="60586" y2="35593"/>
                        <a14:backgroundMark x1="18018" y1="28814" x2="40541" y2="18644"/>
                        <a14:backgroundMark x1="89865" y1="74576" x2="69144" y2="826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133" y="0"/>
            <a:ext cx="3007476" cy="159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4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5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9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4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95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450"/>
                            </p:stCondLst>
                            <p:childTnLst>
                              <p:par>
                                <p:cTn id="5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/>
        </p:nvSpPr>
        <p:spPr bwMode="auto">
          <a:xfrm>
            <a:off x="8448835" y="2237030"/>
            <a:ext cx="1261533" cy="1136649"/>
          </a:xfrm>
          <a:custGeom>
            <a:avLst/>
            <a:gdLst>
              <a:gd name="T0" fmla="*/ 2147483646 w 2740"/>
              <a:gd name="T1" fmla="*/ 2147483646 h 2446"/>
              <a:gd name="T2" fmla="*/ 2147483646 w 2740"/>
              <a:gd name="T3" fmla="*/ 2147483646 h 2446"/>
              <a:gd name="T4" fmla="*/ 2147483646 w 2740"/>
              <a:gd name="T5" fmla="*/ 2147483646 h 2446"/>
              <a:gd name="T6" fmla="*/ 2147483646 w 2740"/>
              <a:gd name="T7" fmla="*/ 2147483646 h 2446"/>
              <a:gd name="T8" fmla="*/ 2147483646 w 2740"/>
              <a:gd name="T9" fmla="*/ 2147483646 h 2446"/>
              <a:gd name="T10" fmla="*/ 2147483646 w 2740"/>
              <a:gd name="T11" fmla="*/ 2147483646 h 2446"/>
              <a:gd name="T12" fmla="*/ 2147483646 w 2740"/>
              <a:gd name="T13" fmla="*/ 2147483646 h 2446"/>
              <a:gd name="T14" fmla="*/ 0 w 2740"/>
              <a:gd name="T15" fmla="*/ 2147483646 h 2446"/>
              <a:gd name="T16" fmla="*/ 2147483646 w 2740"/>
              <a:gd name="T17" fmla="*/ 2147483646 h 2446"/>
              <a:gd name="T18" fmla="*/ 2147483646 w 2740"/>
              <a:gd name="T19" fmla="*/ 2147483646 h 2446"/>
              <a:gd name="T20" fmla="*/ 2147483646 w 2740"/>
              <a:gd name="T21" fmla="*/ 2147483646 h 2446"/>
              <a:gd name="T22" fmla="*/ 2147483646 w 2740"/>
              <a:gd name="T23" fmla="*/ 2147483646 h 2446"/>
              <a:gd name="T24" fmla="*/ 2147483646 w 2740"/>
              <a:gd name="T25" fmla="*/ 2147483646 h 2446"/>
              <a:gd name="T26" fmla="*/ 2147483646 w 2740"/>
              <a:gd name="T27" fmla="*/ 2147483646 h 2446"/>
              <a:gd name="T28" fmla="*/ 2147483646 w 2740"/>
              <a:gd name="T29" fmla="*/ 2147483646 h 2446"/>
              <a:gd name="T30" fmla="*/ 2147483646 w 2740"/>
              <a:gd name="T31" fmla="*/ 2147483646 h 2446"/>
              <a:gd name="T32" fmla="*/ 2147483646 w 2740"/>
              <a:gd name="T33" fmla="*/ 2147483646 h 2446"/>
              <a:gd name="T34" fmla="*/ 2147483646 w 2740"/>
              <a:gd name="T35" fmla="*/ 2147483646 h 2446"/>
              <a:gd name="T36" fmla="*/ 2147483646 w 2740"/>
              <a:gd name="T37" fmla="*/ 2147483646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3DB1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文本框 9"/>
          <p:cNvSpPr txBox="1">
            <a:spLocks noChangeArrowheads="1"/>
          </p:cNvSpPr>
          <p:nvPr/>
        </p:nvSpPr>
        <p:spPr bwMode="auto">
          <a:xfrm>
            <a:off x="2012779" y="3463639"/>
            <a:ext cx="1703916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 indent="152396" algn="ctr" defTabSz="914377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667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2256196" y="2168240"/>
            <a:ext cx="1259417" cy="1136649"/>
          </a:xfrm>
          <a:custGeom>
            <a:avLst/>
            <a:gdLst>
              <a:gd name="T0" fmla="*/ 2147483646 w 2740"/>
              <a:gd name="T1" fmla="*/ 2147483646 h 2446"/>
              <a:gd name="T2" fmla="*/ 2147483646 w 2740"/>
              <a:gd name="T3" fmla="*/ 2147483646 h 2446"/>
              <a:gd name="T4" fmla="*/ 2147483646 w 2740"/>
              <a:gd name="T5" fmla="*/ 2147483646 h 2446"/>
              <a:gd name="T6" fmla="*/ 2147483646 w 2740"/>
              <a:gd name="T7" fmla="*/ 2147483646 h 2446"/>
              <a:gd name="T8" fmla="*/ 2147483646 w 2740"/>
              <a:gd name="T9" fmla="*/ 2147483646 h 2446"/>
              <a:gd name="T10" fmla="*/ 2147483646 w 2740"/>
              <a:gd name="T11" fmla="*/ 2147483646 h 2446"/>
              <a:gd name="T12" fmla="*/ 2147483646 w 2740"/>
              <a:gd name="T13" fmla="*/ 2147483646 h 2446"/>
              <a:gd name="T14" fmla="*/ 0 w 2740"/>
              <a:gd name="T15" fmla="*/ 2147483646 h 2446"/>
              <a:gd name="T16" fmla="*/ 2147483646 w 2740"/>
              <a:gd name="T17" fmla="*/ 2147483646 h 2446"/>
              <a:gd name="T18" fmla="*/ 2147483646 w 2740"/>
              <a:gd name="T19" fmla="*/ 2147483646 h 2446"/>
              <a:gd name="T20" fmla="*/ 2147483646 w 2740"/>
              <a:gd name="T21" fmla="*/ 2147483646 h 2446"/>
              <a:gd name="T22" fmla="*/ 2147483646 w 2740"/>
              <a:gd name="T23" fmla="*/ 2147483646 h 2446"/>
              <a:gd name="T24" fmla="*/ 2147483646 w 2740"/>
              <a:gd name="T25" fmla="*/ 2147483646 h 2446"/>
              <a:gd name="T26" fmla="*/ 2147483646 w 2740"/>
              <a:gd name="T27" fmla="*/ 2147483646 h 2446"/>
              <a:gd name="T28" fmla="*/ 2147483646 w 2740"/>
              <a:gd name="T29" fmla="*/ 2147483646 h 2446"/>
              <a:gd name="T30" fmla="*/ 2147483646 w 2740"/>
              <a:gd name="T31" fmla="*/ 2147483646 h 2446"/>
              <a:gd name="T32" fmla="*/ 2147483646 w 2740"/>
              <a:gd name="T33" fmla="*/ 2147483646 h 2446"/>
              <a:gd name="T34" fmla="*/ 2147483646 w 2740"/>
              <a:gd name="T35" fmla="*/ 2147483646 h 2446"/>
              <a:gd name="T36" fmla="*/ 2147483646 w 2740"/>
              <a:gd name="T37" fmla="*/ 2147483646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3DB1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KSO_Shape"/>
          <p:cNvSpPr>
            <a:spLocks/>
          </p:cNvSpPr>
          <p:nvPr/>
        </p:nvSpPr>
        <p:spPr bwMode="auto">
          <a:xfrm>
            <a:off x="2480562" y="2458222"/>
            <a:ext cx="810684" cy="556684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3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3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5482298" y="2237030"/>
            <a:ext cx="1261533" cy="1136649"/>
          </a:xfrm>
          <a:custGeom>
            <a:avLst/>
            <a:gdLst>
              <a:gd name="T0" fmla="*/ 2147483646 w 2740"/>
              <a:gd name="T1" fmla="*/ 2147483646 h 2446"/>
              <a:gd name="T2" fmla="*/ 2147483646 w 2740"/>
              <a:gd name="T3" fmla="*/ 2147483646 h 2446"/>
              <a:gd name="T4" fmla="*/ 2147483646 w 2740"/>
              <a:gd name="T5" fmla="*/ 2147483646 h 2446"/>
              <a:gd name="T6" fmla="*/ 2147483646 w 2740"/>
              <a:gd name="T7" fmla="*/ 2147483646 h 2446"/>
              <a:gd name="T8" fmla="*/ 2147483646 w 2740"/>
              <a:gd name="T9" fmla="*/ 2147483646 h 2446"/>
              <a:gd name="T10" fmla="*/ 2147483646 w 2740"/>
              <a:gd name="T11" fmla="*/ 2147483646 h 2446"/>
              <a:gd name="T12" fmla="*/ 2147483646 w 2740"/>
              <a:gd name="T13" fmla="*/ 2147483646 h 2446"/>
              <a:gd name="T14" fmla="*/ 0 w 2740"/>
              <a:gd name="T15" fmla="*/ 2147483646 h 2446"/>
              <a:gd name="T16" fmla="*/ 2147483646 w 2740"/>
              <a:gd name="T17" fmla="*/ 2147483646 h 2446"/>
              <a:gd name="T18" fmla="*/ 2147483646 w 2740"/>
              <a:gd name="T19" fmla="*/ 2147483646 h 2446"/>
              <a:gd name="T20" fmla="*/ 2147483646 w 2740"/>
              <a:gd name="T21" fmla="*/ 2147483646 h 2446"/>
              <a:gd name="T22" fmla="*/ 2147483646 w 2740"/>
              <a:gd name="T23" fmla="*/ 2147483646 h 2446"/>
              <a:gd name="T24" fmla="*/ 2147483646 w 2740"/>
              <a:gd name="T25" fmla="*/ 2147483646 h 2446"/>
              <a:gd name="T26" fmla="*/ 2147483646 w 2740"/>
              <a:gd name="T27" fmla="*/ 2147483646 h 2446"/>
              <a:gd name="T28" fmla="*/ 2147483646 w 2740"/>
              <a:gd name="T29" fmla="*/ 2147483646 h 2446"/>
              <a:gd name="T30" fmla="*/ 2147483646 w 2740"/>
              <a:gd name="T31" fmla="*/ 2147483646 h 2446"/>
              <a:gd name="T32" fmla="*/ 2147483646 w 2740"/>
              <a:gd name="T33" fmla="*/ 2147483646 h 2446"/>
              <a:gd name="T34" fmla="*/ 2147483646 w 2740"/>
              <a:gd name="T35" fmla="*/ 2147483646 h 2446"/>
              <a:gd name="T36" fmla="*/ 2147483646 w 2740"/>
              <a:gd name="T37" fmla="*/ 2147483646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3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33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9" name="KSO_Shape"/>
          <p:cNvSpPr>
            <a:spLocks/>
          </p:cNvSpPr>
          <p:nvPr/>
        </p:nvSpPr>
        <p:spPr bwMode="auto">
          <a:xfrm>
            <a:off x="8742791" y="2520795"/>
            <a:ext cx="675216" cy="57361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3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3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10" name="KSO_Shape"/>
          <p:cNvSpPr>
            <a:spLocks/>
          </p:cNvSpPr>
          <p:nvPr/>
        </p:nvSpPr>
        <p:spPr bwMode="auto">
          <a:xfrm>
            <a:off x="5761698" y="2458221"/>
            <a:ext cx="702733" cy="694267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3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3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11" name="文本框 9"/>
          <p:cNvSpPr txBox="1">
            <a:spLocks noChangeArrowheads="1"/>
          </p:cNvSpPr>
          <p:nvPr/>
        </p:nvSpPr>
        <p:spPr bwMode="auto">
          <a:xfrm>
            <a:off x="7921526" y="3528196"/>
            <a:ext cx="229870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 indent="152396" algn="ctr" defTabSz="914377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667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</a:p>
        </p:txBody>
      </p:sp>
      <p:sp>
        <p:nvSpPr>
          <p:cNvPr id="12" name="文本框 9"/>
          <p:cNvSpPr txBox="1">
            <a:spLocks noChangeArrowheads="1"/>
          </p:cNvSpPr>
          <p:nvPr/>
        </p:nvSpPr>
        <p:spPr bwMode="auto">
          <a:xfrm>
            <a:off x="4964500" y="3550291"/>
            <a:ext cx="2148416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 indent="152396" algn="ctr" defTabSz="914377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667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市场分析</a:t>
            </a:r>
          </a:p>
        </p:txBody>
      </p:sp>
      <p:sp>
        <p:nvSpPr>
          <p:cNvPr id="13" name="文本框 9"/>
          <p:cNvSpPr txBox="1">
            <a:spLocks noChangeArrowheads="1"/>
          </p:cNvSpPr>
          <p:nvPr/>
        </p:nvSpPr>
        <p:spPr bwMode="auto">
          <a:xfrm>
            <a:off x="2256195" y="4179073"/>
            <a:ext cx="155575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1714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28594" lvl="1" indent="-228594" defTabSz="914377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基本概述   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9"/>
          <p:cNvSpPr txBox="1">
            <a:spLocks noChangeArrowheads="1"/>
          </p:cNvSpPr>
          <p:nvPr/>
        </p:nvSpPr>
        <p:spPr bwMode="auto">
          <a:xfrm>
            <a:off x="2256195" y="4481755"/>
            <a:ext cx="155575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1714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28594" lvl="1" indent="-228594" defTabSz="914377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   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9"/>
          <p:cNvSpPr txBox="1">
            <a:spLocks noChangeArrowheads="1"/>
          </p:cNvSpPr>
          <p:nvPr/>
        </p:nvSpPr>
        <p:spPr bwMode="auto">
          <a:xfrm>
            <a:off x="2255875" y="5075649"/>
            <a:ext cx="155575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1714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28594" lvl="1" indent="-228594" defTabSz="914377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   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9"/>
          <p:cNvSpPr txBox="1">
            <a:spLocks noChangeArrowheads="1"/>
          </p:cNvSpPr>
          <p:nvPr/>
        </p:nvSpPr>
        <p:spPr bwMode="auto">
          <a:xfrm>
            <a:off x="5345222" y="4179073"/>
            <a:ext cx="1557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1714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28594" lvl="1" indent="-228594" defTabSz="914377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</a:t>
            </a: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   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9"/>
          <p:cNvSpPr txBox="1">
            <a:spLocks noChangeArrowheads="1"/>
          </p:cNvSpPr>
          <p:nvPr/>
        </p:nvSpPr>
        <p:spPr bwMode="auto">
          <a:xfrm>
            <a:off x="5345222" y="4477522"/>
            <a:ext cx="1557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1714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28594" lvl="1" indent="-228594" defTabSz="914377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竞品分析   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9"/>
          <p:cNvSpPr txBox="1">
            <a:spLocks noChangeArrowheads="1"/>
          </p:cNvSpPr>
          <p:nvPr/>
        </p:nvSpPr>
        <p:spPr bwMode="auto">
          <a:xfrm>
            <a:off x="8315485" y="4249979"/>
            <a:ext cx="1557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1714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28594" lvl="1" indent="-228594" defTabSz="914377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业务规划   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9"/>
          <p:cNvSpPr txBox="1">
            <a:spLocks noChangeArrowheads="1"/>
          </p:cNvSpPr>
          <p:nvPr/>
        </p:nvSpPr>
        <p:spPr bwMode="auto">
          <a:xfrm>
            <a:off x="8315485" y="4776063"/>
            <a:ext cx="1557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1714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28594" lvl="1" indent="-228594" defTabSz="914377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未来目标   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9"/>
          <p:cNvSpPr txBox="1">
            <a:spLocks noChangeArrowheads="1"/>
          </p:cNvSpPr>
          <p:nvPr/>
        </p:nvSpPr>
        <p:spPr bwMode="auto">
          <a:xfrm>
            <a:off x="2255875" y="5385615"/>
            <a:ext cx="155575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1714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28594" lvl="1" indent="-228594" defTabSz="914377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盈利模式   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20"/>
          <p:cNvSpPr txBox="1">
            <a:spLocks noChangeArrowheads="1"/>
          </p:cNvSpPr>
          <p:nvPr/>
        </p:nvSpPr>
        <p:spPr bwMode="auto">
          <a:xfrm>
            <a:off x="5397501" y="1058334"/>
            <a:ext cx="13345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19"/>
          <p:cNvSpPr txBox="1">
            <a:spLocks noChangeArrowheads="1"/>
          </p:cNvSpPr>
          <p:nvPr/>
        </p:nvSpPr>
        <p:spPr bwMode="auto">
          <a:xfrm>
            <a:off x="5458101" y="251884"/>
            <a:ext cx="1277914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4267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0" name="文本框 9"/>
          <p:cNvSpPr txBox="1">
            <a:spLocks noChangeArrowheads="1"/>
          </p:cNvSpPr>
          <p:nvPr/>
        </p:nvSpPr>
        <p:spPr bwMode="auto">
          <a:xfrm>
            <a:off x="2255874" y="4776064"/>
            <a:ext cx="155575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1714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28594" lvl="1" indent="-228594" defTabSz="914377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用户痛点   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9"/>
          <p:cNvSpPr txBox="1">
            <a:spLocks noChangeArrowheads="1"/>
          </p:cNvSpPr>
          <p:nvPr/>
        </p:nvSpPr>
        <p:spPr bwMode="auto">
          <a:xfrm>
            <a:off x="5345222" y="4796767"/>
            <a:ext cx="1557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1714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28594" lvl="1" indent="-228594" defTabSz="914377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营销推广   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9"/>
          <p:cNvSpPr txBox="1">
            <a:spLocks noChangeArrowheads="1"/>
          </p:cNvSpPr>
          <p:nvPr/>
        </p:nvSpPr>
        <p:spPr bwMode="auto">
          <a:xfrm>
            <a:off x="8315485" y="4513021"/>
            <a:ext cx="1557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1714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28594" lvl="1" indent="-228594" defTabSz="914377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融资需求   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398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6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6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0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 animBg="1"/>
      <p:bldP spid="11" grpId="0"/>
      <p:bldP spid="12" grpId="0"/>
      <p:bldP spid="13" grpId="0"/>
      <p:bldP spid="14" grpId="0"/>
      <p:bldP spid="15" grpId="0"/>
      <p:bldP spid="19" grpId="0"/>
      <p:bldP spid="20" grpId="0"/>
      <p:bldP spid="21" grpId="0"/>
      <p:bldP spid="22" grpId="0"/>
      <p:bldP spid="25" grpId="0"/>
      <p:bldP spid="31" grpId="0"/>
      <p:bldP spid="33" grpId="0"/>
      <p:bldP spid="30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4" y="0"/>
            <a:ext cx="9905998" cy="1478570"/>
          </a:xfrm>
        </p:spPr>
        <p:txBody>
          <a:bodyPr/>
          <a:lstStyle/>
          <a:p>
            <a:r>
              <a:rPr lang="en-US" altLang="zh-CN" dirty="0" smtClean="0"/>
              <a:t>1.1</a:t>
            </a:r>
            <a:r>
              <a:rPr lang="zh-CN" altLang="en-US" dirty="0" smtClean="0"/>
              <a:t>基本概述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3" y="1017429"/>
            <a:ext cx="9905999" cy="530609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zh-CN" altLang="en-US" sz="2000" b="1" cap="all" dirty="0">
                <a:solidFill>
                  <a:srgbClr val="82FFFF"/>
                </a:solidFill>
              </a:rPr>
              <a:t>基于互联网大数据的事件地理位置智能抓取及可视化</a:t>
            </a:r>
            <a:r>
              <a:rPr lang="zh-CN" altLang="en-US" sz="2000" b="1" cap="all" dirty="0" smtClean="0">
                <a:solidFill>
                  <a:srgbClr val="82FFFF"/>
                </a:solidFill>
              </a:rPr>
              <a:t>系统</a:t>
            </a:r>
            <a:endParaRPr lang="en-US" altLang="zh-CN" dirty="0" smtClean="0"/>
          </a:p>
          <a:p>
            <a:r>
              <a:rPr lang="zh-CN" altLang="en-US" dirty="0" smtClean="0"/>
              <a:t>智能抓取互联网上所有包含地理位置信息的内容，并分类可视化于地图上，使用户可以方便快速的获取到需要的信息。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107" y="2871988"/>
            <a:ext cx="5163305" cy="290290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67659" y="2561140"/>
            <a:ext cx="429020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已有功能：已有功能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/>
                </a:solidFill>
              </a:rPr>
              <a:t>在</a:t>
            </a:r>
            <a:r>
              <a:rPr lang="en-US" altLang="zh-CN" sz="2000" dirty="0">
                <a:solidFill>
                  <a:prstClr val="white"/>
                </a:solidFill>
                <a:hlinkClick r:id="rId3"/>
              </a:rPr>
              <a:t>E</a:t>
            </a:r>
            <a:r>
              <a:rPr lang="zh-CN" altLang="en-US" sz="2000" dirty="0">
                <a:solidFill>
                  <a:prstClr val="white"/>
                </a:solidFill>
                <a:hlinkClick r:id="rId3"/>
              </a:rPr>
              <a:t>展会</a:t>
            </a:r>
            <a:r>
              <a:rPr lang="zh-CN" altLang="en-US" sz="2000" dirty="0">
                <a:solidFill>
                  <a:prstClr val="white"/>
                </a:solidFill>
              </a:rPr>
              <a:t>、 </a:t>
            </a:r>
            <a:r>
              <a:rPr lang="zh-CN" altLang="en-US" sz="2000" dirty="0">
                <a:solidFill>
                  <a:prstClr val="white"/>
                </a:solidFill>
                <a:hlinkClick r:id="rId4"/>
              </a:rPr>
              <a:t>中国会展门户</a:t>
            </a:r>
            <a:r>
              <a:rPr lang="zh-CN" altLang="en-US" sz="2000" dirty="0">
                <a:solidFill>
                  <a:prstClr val="white"/>
                </a:solidFill>
              </a:rPr>
              <a:t>上获取展会</a:t>
            </a:r>
            <a:r>
              <a:rPr lang="zh-CN" altLang="en-US" sz="2000" dirty="0" smtClean="0">
                <a:solidFill>
                  <a:prstClr val="white"/>
                </a:solidFill>
              </a:rPr>
              <a:t>信息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/>
                </a:solidFill>
              </a:rPr>
              <a:t>在</a:t>
            </a:r>
            <a:r>
              <a:rPr lang="zh-CN" altLang="en-US" sz="2000" dirty="0">
                <a:solidFill>
                  <a:prstClr val="white"/>
                </a:solidFill>
                <a:hlinkClick r:id="rId5"/>
              </a:rPr>
              <a:t>大麦网</a:t>
            </a:r>
            <a:r>
              <a:rPr lang="zh-CN" altLang="en-US" sz="2000" dirty="0">
                <a:solidFill>
                  <a:prstClr val="white"/>
                </a:solidFill>
              </a:rPr>
              <a:t>、 </a:t>
            </a:r>
            <a:r>
              <a:rPr lang="zh-CN" altLang="en-US" sz="2000" u="sng" dirty="0">
                <a:solidFill>
                  <a:prstClr val="white"/>
                </a:solidFill>
                <a:hlinkClick r:id="rId6"/>
              </a:rPr>
              <a:t>永乐票务</a:t>
            </a:r>
            <a:r>
              <a:rPr lang="zh-CN" altLang="en-US" sz="2000" dirty="0">
                <a:solidFill>
                  <a:prstClr val="white"/>
                </a:solidFill>
              </a:rPr>
              <a:t>上获取演唱会、体育赛事</a:t>
            </a:r>
            <a:r>
              <a:rPr lang="zh-CN" altLang="en-US" sz="2000" dirty="0" smtClean="0">
                <a:solidFill>
                  <a:prstClr val="white"/>
                </a:solidFill>
              </a:rPr>
              <a:t>信息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/>
                </a:solidFill>
              </a:rPr>
              <a:t>在</a:t>
            </a:r>
            <a:r>
              <a:rPr lang="zh-CN" altLang="en-US" sz="2000" dirty="0">
                <a:solidFill>
                  <a:prstClr val="white"/>
                </a:solidFill>
                <a:hlinkClick r:id="rId7"/>
              </a:rPr>
              <a:t>中国天气</a:t>
            </a:r>
            <a:r>
              <a:rPr lang="zh-CN" altLang="en-US" sz="2000" dirty="0">
                <a:solidFill>
                  <a:prstClr val="white"/>
                </a:solidFill>
              </a:rPr>
              <a:t>上获取天气预警</a:t>
            </a:r>
            <a:r>
              <a:rPr lang="zh-CN" altLang="en-US" sz="2000" dirty="0" smtClean="0">
                <a:solidFill>
                  <a:prstClr val="white"/>
                </a:solidFill>
              </a:rPr>
              <a:t>信息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/>
                </a:solidFill>
              </a:rPr>
              <a:t>在</a:t>
            </a:r>
            <a:r>
              <a:rPr lang="zh-CN" altLang="en-US" sz="2000" dirty="0">
                <a:solidFill>
                  <a:prstClr val="white"/>
                </a:solidFill>
                <a:hlinkClick r:id="rId8"/>
              </a:rPr>
              <a:t>活动家</a:t>
            </a:r>
            <a:r>
              <a:rPr lang="zh-CN" altLang="en-US" sz="2000" dirty="0">
                <a:solidFill>
                  <a:prstClr val="white"/>
                </a:solidFill>
              </a:rPr>
              <a:t>上获取政治会议</a:t>
            </a:r>
            <a:r>
              <a:rPr lang="zh-CN" altLang="en-US" sz="2000" dirty="0" smtClean="0">
                <a:solidFill>
                  <a:prstClr val="white"/>
                </a:solidFill>
              </a:rPr>
              <a:t>信息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/>
                </a:solidFill>
              </a:rPr>
              <a:t>在</a:t>
            </a:r>
            <a:r>
              <a:rPr lang="zh-CN" altLang="en-US" sz="2000" dirty="0">
                <a:solidFill>
                  <a:prstClr val="white"/>
                </a:solidFill>
                <a:hlinkClick r:id="rId9"/>
              </a:rPr>
              <a:t>飞常准</a:t>
            </a:r>
            <a:r>
              <a:rPr lang="zh-CN" altLang="en-US" sz="2000" dirty="0">
                <a:solidFill>
                  <a:prstClr val="white"/>
                </a:solidFill>
              </a:rPr>
              <a:t>上获取航线航班</a:t>
            </a:r>
            <a:r>
              <a:rPr lang="zh-CN" altLang="en-US" sz="2000" dirty="0" smtClean="0">
                <a:solidFill>
                  <a:prstClr val="white"/>
                </a:solidFill>
              </a:rPr>
              <a:t>信息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/>
                </a:solidFill>
              </a:rPr>
              <a:t>在</a:t>
            </a:r>
            <a:r>
              <a:rPr lang="zh-CN" altLang="en-US" sz="2000" dirty="0">
                <a:solidFill>
                  <a:prstClr val="white"/>
                </a:solidFill>
                <a:hlinkClick r:id="rId10"/>
              </a:rPr>
              <a:t>中国地震台网</a:t>
            </a:r>
            <a:r>
              <a:rPr lang="zh-CN" altLang="en-US" sz="2000" dirty="0" smtClean="0">
                <a:solidFill>
                  <a:prstClr val="white"/>
                </a:solidFill>
              </a:rPr>
              <a:t>上获取地震信息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/>
                </a:solidFill>
              </a:rPr>
              <a:t>在</a:t>
            </a:r>
            <a:r>
              <a:rPr lang="zh-CN" altLang="en-US" sz="2000" dirty="0" smtClean="0">
                <a:solidFill>
                  <a:prstClr val="white"/>
                </a:solidFill>
                <a:hlinkClick r:id="rId11"/>
              </a:rPr>
              <a:t>浙江水利厅网</a:t>
            </a:r>
            <a:r>
              <a:rPr lang="zh-CN" altLang="en-US" sz="2000" dirty="0" smtClean="0">
                <a:solidFill>
                  <a:prstClr val="white"/>
                </a:solidFill>
              </a:rPr>
              <a:t>上获取台风预警</a:t>
            </a:r>
            <a:endParaRPr lang="en-US" altLang="zh-CN" sz="2000" dirty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/>
                </a:solidFill>
              </a:rPr>
              <a:t>更多</a:t>
            </a:r>
            <a:r>
              <a:rPr lang="zh-CN" altLang="en-US" sz="2000" dirty="0">
                <a:solidFill>
                  <a:prstClr val="white"/>
                </a:solidFill>
              </a:rPr>
              <a:t>内容逐步增加中</a:t>
            </a:r>
            <a:r>
              <a:rPr lang="en-US" altLang="zh-CN" sz="2000" dirty="0">
                <a:solidFill>
                  <a:prstClr val="white"/>
                </a:solidFill>
              </a:rPr>
              <a:t>······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02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altLang="zh-CN" dirty="0" smtClean="0"/>
              <a:t>1.2</a:t>
            </a:r>
            <a:r>
              <a:rPr lang="zh-CN" altLang="en-US" dirty="0" smtClean="0"/>
              <a:t>核心技术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3" y="1116146"/>
            <a:ext cx="5027567" cy="574185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基于</a:t>
            </a:r>
            <a:r>
              <a:rPr lang="en-US" altLang="zh-CN" dirty="0" err="1" smtClean="0"/>
              <a:t>jsoup</a:t>
            </a:r>
            <a:r>
              <a:rPr lang="zh-CN" altLang="en-US" dirty="0" smtClean="0"/>
              <a:t>的轻量化高性能智能可靠分布式爬虫</a:t>
            </a:r>
            <a:r>
              <a:rPr lang="en-US" altLang="zh-CN" dirty="0" err="1" smtClean="0"/>
              <a:t>CrawlerSYS</a:t>
            </a:r>
            <a:endParaRPr lang="en-US" altLang="zh-CN" dirty="0" smtClean="0"/>
          </a:p>
          <a:p>
            <a:r>
              <a:rPr lang="zh-CN" altLang="en-US" dirty="0" smtClean="0"/>
              <a:t>基于</a:t>
            </a:r>
            <a:r>
              <a:rPr lang="en-US" altLang="zh-CN" dirty="0" err="1" smtClean="0"/>
              <a:t>HikariCP</a:t>
            </a:r>
            <a:r>
              <a:rPr lang="zh-CN" altLang="en-US" dirty="0" smtClean="0"/>
              <a:t>数据连接池高效数据库读取</a:t>
            </a:r>
            <a:endParaRPr lang="en-US" altLang="zh-CN" dirty="0" smtClean="0"/>
          </a:p>
          <a:p>
            <a:r>
              <a:rPr lang="zh-CN" altLang="en-US" dirty="0" smtClean="0"/>
              <a:t>基于</a:t>
            </a:r>
            <a:r>
              <a:rPr lang="en-US" altLang="zh-CN" dirty="0" err="1" smtClean="0"/>
              <a:t>boilerpipe</a:t>
            </a:r>
            <a:r>
              <a:rPr lang="zh-CN" altLang="en-US" dirty="0" smtClean="0"/>
              <a:t>的智能页面结构分析，自动提取正文内容</a:t>
            </a:r>
            <a:endParaRPr lang="en-US" altLang="zh-CN" dirty="0" smtClean="0"/>
          </a:p>
          <a:p>
            <a:r>
              <a:rPr lang="zh-CN" altLang="en-US" dirty="0" smtClean="0"/>
              <a:t>基于百度地图的可视化：将所有地理位置信息直观显示</a:t>
            </a:r>
            <a:endParaRPr lang="en-US" altLang="zh-CN" dirty="0" smtClean="0"/>
          </a:p>
          <a:p>
            <a:r>
              <a:rPr lang="zh-CN" altLang="en-US" dirty="0" smtClean="0"/>
              <a:t>基于</a:t>
            </a:r>
            <a:r>
              <a:rPr lang="en-US" altLang="zh-CN" dirty="0" err="1" smtClean="0"/>
              <a:t>echarts</a:t>
            </a:r>
            <a:r>
              <a:rPr lang="zh-CN" altLang="en-US" dirty="0" smtClean="0"/>
              <a:t>的数据统计可视化：地区、种类、日期分布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37" y="3639754"/>
            <a:ext cx="5357612" cy="30121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37" y="386366"/>
            <a:ext cx="5357612" cy="301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36517" y="33339"/>
            <a:ext cx="9905998" cy="1478570"/>
          </a:xfrm>
        </p:spPr>
        <p:txBody>
          <a:bodyPr/>
          <a:lstStyle/>
          <a:p>
            <a:r>
              <a:rPr lang="en-US" altLang="zh-CN" dirty="0" smtClean="0"/>
              <a:t>1.3</a:t>
            </a:r>
            <a:r>
              <a:rPr lang="zh-CN" altLang="en-US" dirty="0" smtClean="0"/>
              <a:t>用户痛点</a:t>
            </a:r>
            <a:endParaRPr lang="zh-CN" altLang="en-US" dirty="0"/>
          </a:p>
        </p:txBody>
      </p:sp>
      <p:sp>
        <p:nvSpPr>
          <p:cNvPr id="15" name="内容占位符 14"/>
          <p:cNvSpPr>
            <a:spLocks noGrp="1"/>
          </p:cNvSpPr>
          <p:nvPr>
            <p:ph idx="1"/>
          </p:nvPr>
        </p:nvSpPr>
        <p:spPr>
          <a:xfrm>
            <a:off x="502751" y="2136642"/>
            <a:ext cx="2372185" cy="3541714"/>
          </a:xfrm>
        </p:spPr>
        <p:txBody>
          <a:bodyPr/>
          <a:lstStyle/>
          <a:p>
            <a:r>
              <a:rPr lang="zh-CN" altLang="en-US" dirty="0" smtClean="0"/>
              <a:t>传统购票流程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传统出行方式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全新购票方式</a:t>
            </a:r>
            <a:endParaRPr lang="zh-CN" altLang="en-US" dirty="0"/>
          </a:p>
        </p:txBody>
      </p:sp>
      <p:sp>
        <p:nvSpPr>
          <p:cNvPr id="9" name="任意多边形 8"/>
          <p:cNvSpPr/>
          <p:nvPr/>
        </p:nvSpPr>
        <p:spPr>
          <a:xfrm>
            <a:off x="2883531" y="4991894"/>
            <a:ext cx="1917890" cy="686462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67500">
                <a:srgbClr val="FFFF00">
                  <a:lumMod val="80000"/>
                  <a:lumOff val="20000"/>
                </a:srgbClr>
              </a:gs>
              <a:gs pos="35000">
                <a:srgbClr val="92D050"/>
              </a:gs>
              <a:gs pos="100000">
                <a:srgbClr val="FF0000"/>
              </a:gs>
            </a:gsLst>
            <a:lin ang="600000" scaled="0"/>
            <a:tileRect/>
          </a:gradFill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800" b="1" kern="1200" dirty="0" smtClean="0">
                <a:solidFill>
                  <a:schemeClr val="bg1"/>
                </a:solidFill>
              </a:rPr>
              <a:t>打开地图</a:t>
            </a:r>
            <a:endParaRPr lang="zh-CN" altLang="en-US" sz="1800" b="1" kern="1200" dirty="0">
              <a:solidFill>
                <a:schemeClr val="bg1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4609633" y="4991894"/>
            <a:ext cx="1917890" cy="686462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67500">
                <a:srgbClr val="FFFF00">
                  <a:lumMod val="80000"/>
                  <a:lumOff val="20000"/>
                </a:srgbClr>
              </a:gs>
              <a:gs pos="35000">
                <a:srgbClr val="92D050"/>
              </a:gs>
              <a:gs pos="100000">
                <a:srgbClr val="FF0000"/>
              </a:gs>
            </a:gsLst>
            <a:lin ang="600000" scaled="0"/>
            <a:tileRect/>
          </a:gradFill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-2837739"/>
              <a:satOff val="4308"/>
              <a:lumOff val="-7549"/>
              <a:alphaOff val="0"/>
            </a:schemeClr>
          </a:fillRef>
          <a:effectRef idx="1">
            <a:schemeClr val="accent5">
              <a:hueOff val="-2837739"/>
              <a:satOff val="4308"/>
              <a:lumOff val="-7549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800" b="1" kern="1200" dirty="0" smtClean="0"/>
              <a:t>选择时间</a:t>
            </a:r>
            <a:endParaRPr lang="zh-CN" altLang="en-US" sz="1800" b="1" kern="1200" dirty="0"/>
          </a:p>
        </p:txBody>
      </p:sp>
      <p:sp>
        <p:nvSpPr>
          <p:cNvPr id="11" name="任意多边形 10"/>
          <p:cNvSpPr/>
          <p:nvPr/>
        </p:nvSpPr>
        <p:spPr>
          <a:xfrm>
            <a:off x="6335734" y="4991894"/>
            <a:ext cx="1917890" cy="686462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67500">
                <a:srgbClr val="FFFF00">
                  <a:lumMod val="80000"/>
                  <a:lumOff val="20000"/>
                </a:srgbClr>
              </a:gs>
              <a:gs pos="35000">
                <a:srgbClr val="92D050"/>
              </a:gs>
              <a:gs pos="100000">
                <a:srgbClr val="FF0000"/>
              </a:gs>
            </a:gsLst>
            <a:lin ang="600000" scaled="0"/>
            <a:tileRect/>
          </a:gradFill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-5675477"/>
              <a:satOff val="8616"/>
              <a:lumOff val="-15097"/>
              <a:alphaOff val="0"/>
            </a:schemeClr>
          </a:fillRef>
          <a:effectRef idx="1">
            <a:schemeClr val="accent5">
              <a:hueOff val="-5675477"/>
              <a:satOff val="8616"/>
              <a:lumOff val="-15097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800" b="1" kern="1200" dirty="0" smtClean="0"/>
              <a:t>选择类型</a:t>
            </a:r>
            <a:endParaRPr lang="zh-CN" altLang="en-US" sz="1800" b="1" kern="1200" dirty="0"/>
          </a:p>
        </p:txBody>
      </p:sp>
      <p:sp>
        <p:nvSpPr>
          <p:cNvPr id="12" name="任意多边形 11"/>
          <p:cNvSpPr/>
          <p:nvPr/>
        </p:nvSpPr>
        <p:spPr>
          <a:xfrm>
            <a:off x="8061834" y="4991894"/>
            <a:ext cx="1917890" cy="686462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67500">
                <a:srgbClr val="FFFF00">
                  <a:lumMod val="80000"/>
                  <a:lumOff val="20000"/>
                </a:srgbClr>
              </a:gs>
              <a:gs pos="35000">
                <a:srgbClr val="92D050"/>
              </a:gs>
              <a:gs pos="100000">
                <a:srgbClr val="FF0000"/>
              </a:gs>
            </a:gsLst>
            <a:lin ang="600000" scaled="0"/>
            <a:tileRect/>
          </a:gradFill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-8513216"/>
              <a:satOff val="12925"/>
              <a:lumOff val="-22646"/>
              <a:alphaOff val="0"/>
            </a:schemeClr>
          </a:fillRef>
          <a:effectRef idx="1">
            <a:schemeClr val="accent5">
              <a:hueOff val="-8513216"/>
              <a:satOff val="12925"/>
              <a:lumOff val="-22646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800" b="1" kern="1200" dirty="0" smtClean="0"/>
              <a:t>选择位置</a:t>
            </a:r>
            <a:endParaRPr lang="zh-CN" altLang="en-US" sz="1800" b="1" kern="1200" dirty="0"/>
          </a:p>
        </p:txBody>
      </p:sp>
      <p:sp>
        <p:nvSpPr>
          <p:cNvPr id="13" name="任意多边形 12"/>
          <p:cNvSpPr/>
          <p:nvPr/>
        </p:nvSpPr>
        <p:spPr>
          <a:xfrm>
            <a:off x="9787937" y="4991894"/>
            <a:ext cx="1917890" cy="686462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67500">
                <a:srgbClr val="FFFF00">
                  <a:lumMod val="80000"/>
                  <a:lumOff val="20000"/>
                </a:srgbClr>
              </a:gs>
              <a:gs pos="35000">
                <a:srgbClr val="92D050"/>
              </a:gs>
              <a:gs pos="100000">
                <a:srgbClr val="FF0000"/>
              </a:gs>
            </a:gsLst>
            <a:lin ang="600000" scaled="0"/>
            <a:tileRect/>
          </a:gradFill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-11350954"/>
              <a:satOff val="17233"/>
              <a:lumOff val="-30195"/>
              <a:alphaOff val="0"/>
            </a:schemeClr>
          </a:fillRef>
          <a:effectRef idx="1">
            <a:schemeClr val="accent5">
              <a:hueOff val="-11350954"/>
              <a:satOff val="17233"/>
              <a:lumOff val="-30195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800" b="1" kern="1200" dirty="0" smtClean="0">
                <a:solidFill>
                  <a:schemeClr val="bg1"/>
                </a:solidFill>
              </a:rPr>
              <a:t>最终购票</a:t>
            </a:r>
            <a:endParaRPr lang="zh-CN" altLang="en-US" sz="1800" b="1" kern="1200" dirty="0">
              <a:solidFill>
                <a:schemeClr val="bg1"/>
              </a:solidFill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4628306" y="1678744"/>
            <a:ext cx="1904552" cy="1244423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B5CBE7">
                  <a:hueOff val="-2837739"/>
                  <a:satOff val="4308"/>
                  <a:lumOff val="-7549"/>
                  <a:alphaOff val="0"/>
                  <a:tint val="50000"/>
                  <a:satMod val="300000"/>
                </a:srgbClr>
              </a:gs>
              <a:gs pos="35000">
                <a:srgbClr val="B5CBE7">
                  <a:hueOff val="-2837739"/>
                  <a:satOff val="4308"/>
                  <a:lumOff val="-7549"/>
                  <a:alphaOff val="0"/>
                  <a:tint val="37000"/>
                  <a:satMod val="300000"/>
                </a:srgbClr>
              </a:gs>
              <a:gs pos="100000">
                <a:srgbClr val="B5CBE7">
                  <a:hueOff val="-2837739"/>
                  <a:satOff val="4308"/>
                  <a:lumOff val="-7549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定位或选择城市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6342403" y="1678744"/>
            <a:ext cx="1904552" cy="1244423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B5CBE7">
                  <a:hueOff val="-5675477"/>
                  <a:satOff val="8616"/>
                  <a:lumOff val="-15097"/>
                  <a:alphaOff val="0"/>
                  <a:tint val="50000"/>
                  <a:satMod val="300000"/>
                </a:srgbClr>
              </a:gs>
              <a:gs pos="35000">
                <a:srgbClr val="B5CBE7">
                  <a:hueOff val="-5675477"/>
                  <a:satOff val="8616"/>
                  <a:lumOff val="-15097"/>
                  <a:alphaOff val="0"/>
                  <a:tint val="37000"/>
                  <a:satMod val="300000"/>
                </a:srgbClr>
              </a:gs>
              <a:gs pos="100000">
                <a:srgbClr val="B5CBE7">
                  <a:hueOff val="-5675477"/>
                  <a:satOff val="8616"/>
                  <a:lumOff val="-15097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选择类型并在海量的数据列表中选择</a:t>
            </a:r>
          </a:p>
        </p:txBody>
      </p:sp>
      <p:sp>
        <p:nvSpPr>
          <p:cNvPr id="7" name="任意多边形 6"/>
          <p:cNvSpPr/>
          <p:nvPr/>
        </p:nvSpPr>
        <p:spPr>
          <a:xfrm>
            <a:off x="8056501" y="1678744"/>
            <a:ext cx="1904552" cy="1244423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B5CBE7">
                  <a:hueOff val="-8513216"/>
                  <a:satOff val="12925"/>
                  <a:lumOff val="-22646"/>
                  <a:alphaOff val="0"/>
                  <a:tint val="50000"/>
                  <a:satMod val="300000"/>
                </a:srgbClr>
              </a:gs>
              <a:gs pos="35000">
                <a:srgbClr val="B5CBE7">
                  <a:hueOff val="-8513216"/>
                  <a:satOff val="12925"/>
                  <a:lumOff val="-22646"/>
                  <a:alphaOff val="0"/>
                  <a:tint val="37000"/>
                  <a:satMod val="300000"/>
                </a:srgbClr>
              </a:gs>
              <a:gs pos="100000">
                <a:srgbClr val="B5CBE7">
                  <a:hueOff val="-8513216"/>
                  <a:satOff val="12925"/>
                  <a:lumOff val="-22646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查看具体位置、日期、时间等信息</a:t>
            </a:r>
          </a:p>
        </p:txBody>
      </p:sp>
      <p:sp>
        <p:nvSpPr>
          <p:cNvPr id="8" name="任意多边形 7"/>
          <p:cNvSpPr/>
          <p:nvPr/>
        </p:nvSpPr>
        <p:spPr>
          <a:xfrm>
            <a:off x="9770598" y="1678744"/>
            <a:ext cx="1904552" cy="1244423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B5CBE7">
                  <a:hueOff val="-11350954"/>
                  <a:satOff val="17233"/>
                  <a:lumOff val="-30195"/>
                  <a:alphaOff val="0"/>
                  <a:tint val="50000"/>
                  <a:satMod val="300000"/>
                </a:srgbClr>
              </a:gs>
              <a:gs pos="35000">
                <a:srgbClr val="B5CBE7">
                  <a:hueOff val="-11350954"/>
                  <a:satOff val="17233"/>
                  <a:lumOff val="-30195"/>
                  <a:alphaOff val="0"/>
                  <a:tint val="37000"/>
                  <a:satMod val="300000"/>
                </a:srgbClr>
              </a:gs>
              <a:gs pos="100000">
                <a:srgbClr val="B5CBE7">
                  <a:hueOff val="-11350954"/>
                  <a:satOff val="17233"/>
                  <a:lumOff val="-30195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最终购票</a:t>
            </a:r>
          </a:p>
        </p:txBody>
      </p:sp>
      <p:sp>
        <p:nvSpPr>
          <p:cNvPr id="4" name="任意多边形 3"/>
          <p:cNvSpPr/>
          <p:nvPr/>
        </p:nvSpPr>
        <p:spPr>
          <a:xfrm>
            <a:off x="2914208" y="1678744"/>
            <a:ext cx="1904552" cy="1244423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B5CBE7">
                  <a:hueOff val="0"/>
                  <a:satOff val="0"/>
                  <a:lumOff val="0"/>
                  <a:alphaOff val="0"/>
                  <a:tint val="50000"/>
                  <a:satMod val="300000"/>
                </a:srgbClr>
              </a:gs>
              <a:gs pos="35000">
                <a:srgbClr val="B5CBE7">
                  <a:hueOff val="0"/>
                  <a:satOff val="0"/>
                  <a:lumOff val="0"/>
                  <a:alphaOff val="0"/>
                  <a:tint val="37000"/>
                  <a:satMod val="300000"/>
                </a:srgbClr>
              </a:gs>
              <a:gs pos="100000">
                <a:srgbClr val="B5CBE7">
                  <a:hueOff val="0"/>
                  <a:satOff val="0"/>
                  <a:lumOff val="0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打开特定网站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609044" y="1086120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</a:rPr>
              <a:t>传统购票流程繁琐复杂，筛选时无关信息太多看得眼花缭乱，选择困难。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4601037" y="3335319"/>
            <a:ext cx="1904552" cy="1244423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B5CBE7">
                  <a:hueOff val="-2837739"/>
                  <a:satOff val="4308"/>
                  <a:lumOff val="-7549"/>
                  <a:alphaOff val="0"/>
                  <a:tint val="50000"/>
                  <a:satMod val="300000"/>
                </a:srgbClr>
              </a:gs>
              <a:gs pos="35000">
                <a:srgbClr val="B5CBE7">
                  <a:hueOff val="-2837739"/>
                  <a:satOff val="4308"/>
                  <a:lumOff val="-7549"/>
                  <a:alphaOff val="0"/>
                  <a:tint val="37000"/>
                  <a:satMod val="300000"/>
                </a:srgbClr>
              </a:gs>
              <a:gs pos="100000">
                <a:srgbClr val="B5CBE7">
                  <a:hueOff val="-2837739"/>
                  <a:satOff val="4308"/>
                  <a:lumOff val="-7549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打开航空公司或旅游网站</a:t>
            </a:r>
          </a:p>
        </p:txBody>
      </p:sp>
      <p:sp>
        <p:nvSpPr>
          <p:cNvPr id="21" name="任意多边形 20"/>
          <p:cNvSpPr/>
          <p:nvPr/>
        </p:nvSpPr>
        <p:spPr>
          <a:xfrm>
            <a:off x="6315134" y="3335319"/>
            <a:ext cx="1904552" cy="1244423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B5CBE7">
                  <a:hueOff val="-5675477"/>
                  <a:satOff val="8616"/>
                  <a:lumOff val="-15097"/>
                  <a:alphaOff val="0"/>
                  <a:tint val="50000"/>
                  <a:satMod val="300000"/>
                </a:srgbClr>
              </a:gs>
              <a:gs pos="35000">
                <a:srgbClr val="B5CBE7">
                  <a:hueOff val="-5675477"/>
                  <a:satOff val="8616"/>
                  <a:lumOff val="-15097"/>
                  <a:alphaOff val="0"/>
                  <a:tint val="37000"/>
                  <a:satMod val="300000"/>
                </a:srgbClr>
              </a:gs>
              <a:gs pos="100000">
                <a:srgbClr val="B5CBE7">
                  <a:hueOff val="-5675477"/>
                  <a:satOff val="8616"/>
                  <a:lumOff val="-15097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输入出发和到达的机场</a:t>
            </a:r>
          </a:p>
        </p:txBody>
      </p:sp>
      <p:sp>
        <p:nvSpPr>
          <p:cNvPr id="22" name="任意多边形 21"/>
          <p:cNvSpPr/>
          <p:nvPr/>
        </p:nvSpPr>
        <p:spPr>
          <a:xfrm>
            <a:off x="8029232" y="3335319"/>
            <a:ext cx="1904552" cy="1244423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B5CBE7">
                  <a:hueOff val="-8513216"/>
                  <a:satOff val="12925"/>
                  <a:lumOff val="-22646"/>
                  <a:alphaOff val="0"/>
                  <a:tint val="50000"/>
                  <a:satMod val="300000"/>
                </a:srgbClr>
              </a:gs>
              <a:gs pos="35000">
                <a:srgbClr val="B5CBE7">
                  <a:hueOff val="-8513216"/>
                  <a:satOff val="12925"/>
                  <a:lumOff val="-22646"/>
                  <a:alphaOff val="0"/>
                  <a:tint val="37000"/>
                  <a:satMod val="300000"/>
                </a:srgbClr>
              </a:gs>
              <a:gs pos="100000">
                <a:srgbClr val="B5CBE7">
                  <a:hueOff val="-8513216"/>
                  <a:satOff val="12925"/>
                  <a:lumOff val="-22646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查看具体日期、时间等信息</a:t>
            </a:r>
          </a:p>
        </p:txBody>
      </p:sp>
      <p:sp>
        <p:nvSpPr>
          <p:cNvPr id="23" name="任意多边形 22"/>
          <p:cNvSpPr/>
          <p:nvPr/>
        </p:nvSpPr>
        <p:spPr>
          <a:xfrm>
            <a:off x="9743329" y="3335319"/>
            <a:ext cx="1904552" cy="1244423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B5CBE7">
                  <a:hueOff val="-11350954"/>
                  <a:satOff val="17233"/>
                  <a:lumOff val="-30195"/>
                  <a:alphaOff val="0"/>
                  <a:tint val="50000"/>
                  <a:satMod val="300000"/>
                </a:srgbClr>
              </a:gs>
              <a:gs pos="35000">
                <a:srgbClr val="B5CBE7">
                  <a:hueOff val="-11350954"/>
                  <a:satOff val="17233"/>
                  <a:lumOff val="-30195"/>
                  <a:alphaOff val="0"/>
                  <a:tint val="37000"/>
                  <a:satMod val="300000"/>
                </a:srgbClr>
              </a:gs>
              <a:gs pos="100000">
                <a:srgbClr val="B5CBE7">
                  <a:hueOff val="-11350954"/>
                  <a:satOff val="17233"/>
                  <a:lumOff val="-30195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最终购票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2886939" y="3335319"/>
            <a:ext cx="1904552" cy="1244423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B5CBE7">
                  <a:hueOff val="0"/>
                  <a:satOff val="0"/>
                  <a:lumOff val="0"/>
                  <a:alphaOff val="0"/>
                  <a:tint val="50000"/>
                  <a:satMod val="300000"/>
                </a:srgbClr>
              </a:gs>
              <a:gs pos="35000">
                <a:srgbClr val="B5CBE7">
                  <a:hueOff val="0"/>
                  <a:satOff val="0"/>
                  <a:lumOff val="0"/>
                  <a:alphaOff val="0"/>
                  <a:tint val="37000"/>
                  <a:satMod val="300000"/>
                </a:srgbClr>
              </a:gs>
              <a:gs pos="100000">
                <a:srgbClr val="B5CBE7">
                  <a:hueOff val="0"/>
                  <a:satOff val="0"/>
                  <a:lumOff val="0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打开地图确定机场位置</a:t>
            </a:r>
          </a:p>
        </p:txBody>
      </p:sp>
    </p:spTree>
    <p:extLst>
      <p:ext uri="{BB962C8B-B14F-4D97-AF65-F5344CB8AC3E}">
        <p14:creationId xmlns:p14="http://schemas.microsoft.com/office/powerpoint/2010/main" val="303525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 animBg="1"/>
      <p:bldP spid="11" grpId="0" animBg="1"/>
      <p:bldP spid="12" grpId="0" animBg="1"/>
      <p:bldP spid="13" grpId="0" animBg="1"/>
      <p:bldP spid="5" grpId="0" animBg="1"/>
      <p:bldP spid="6" grpId="0" animBg="1"/>
      <p:bldP spid="7" grpId="0" animBg="1"/>
      <p:bldP spid="8" grpId="0" animBg="1"/>
      <p:bldP spid="4" grpId="0" animBg="1"/>
      <p:bldP spid="18" grpId="0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4444" y="0"/>
            <a:ext cx="9905998" cy="1478570"/>
          </a:xfrm>
        </p:spPr>
        <p:txBody>
          <a:bodyPr/>
          <a:lstStyle/>
          <a:p>
            <a:r>
              <a:rPr lang="en-US" altLang="zh-CN" dirty="0" smtClean="0"/>
              <a:t>1.4</a:t>
            </a:r>
            <a:r>
              <a:rPr lang="zh-CN" altLang="en-US" dirty="0" smtClean="0"/>
              <a:t>商业模式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1442435" y="2468218"/>
            <a:ext cx="2042970" cy="20910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票务网站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84208" y="1352283"/>
            <a:ext cx="1270398" cy="33505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bg1"/>
                </a:solidFill>
              </a:rPr>
              <a:t>heatpoint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8257261" y="2340267"/>
            <a:ext cx="2020079" cy="1993210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用户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右箭头 6"/>
          <p:cNvSpPr/>
          <p:nvPr/>
        </p:nvSpPr>
        <p:spPr>
          <a:xfrm rot="8661827">
            <a:off x="3730738" y="2090381"/>
            <a:ext cx="1224617" cy="464674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下箭头 7"/>
          <p:cNvSpPr/>
          <p:nvPr/>
        </p:nvSpPr>
        <p:spPr>
          <a:xfrm>
            <a:off x="5713452" y="4820498"/>
            <a:ext cx="423466" cy="672557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374518" y="5610720"/>
            <a:ext cx="1180088" cy="544159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用户数据</a:t>
            </a:r>
            <a:endParaRPr lang="zh-CN" altLang="en-US" dirty="0"/>
          </a:p>
        </p:txBody>
      </p:sp>
      <p:sp>
        <p:nvSpPr>
          <p:cNvPr id="13" name="右箭头 12"/>
          <p:cNvSpPr/>
          <p:nvPr/>
        </p:nvSpPr>
        <p:spPr>
          <a:xfrm>
            <a:off x="6700705" y="2432082"/>
            <a:ext cx="1224618" cy="464674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rot="10800000">
            <a:off x="6700704" y="3351979"/>
            <a:ext cx="1224618" cy="46467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6814518" y="3843047"/>
            <a:ext cx="1224618" cy="464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内容占位符 15"/>
          <p:cNvSpPr>
            <a:spLocks noGrp="1"/>
          </p:cNvSpPr>
          <p:nvPr>
            <p:ph idx="1"/>
          </p:nvPr>
        </p:nvSpPr>
        <p:spPr>
          <a:xfrm>
            <a:off x="3981007" y="3781515"/>
            <a:ext cx="1157793" cy="457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32500" lnSpcReduction="20000"/>
          </a:bodyPr>
          <a:lstStyle/>
          <a:p>
            <a:endParaRPr lang="zh-CN" altLang="en-US" dirty="0"/>
          </a:p>
        </p:txBody>
      </p:sp>
      <p:sp>
        <p:nvSpPr>
          <p:cNvPr id="17" name="右箭头 16"/>
          <p:cNvSpPr/>
          <p:nvPr/>
        </p:nvSpPr>
        <p:spPr>
          <a:xfrm rot="10800000">
            <a:off x="3906704" y="3202931"/>
            <a:ext cx="1224618" cy="46467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 rot="19612403">
            <a:off x="3713158" y="1716871"/>
            <a:ext cx="1123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爬取数据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815899" y="2143387"/>
            <a:ext cx="1123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数据展示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889458" y="30751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支付费用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3968127" y="43163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票务信息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862756" y="42556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票务信息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3988745" y="28683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支付费用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723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  <p:bldP spid="16" grpId="0" uiExpand="1" build="p" animBg="1"/>
      <p:bldP spid="17" grpId="0" animBg="1"/>
      <p:bldP spid="3" grpId="0"/>
      <p:bldP spid="10" grpId="0"/>
      <p:bldP spid="18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2351" y="0"/>
            <a:ext cx="9905998" cy="1478570"/>
          </a:xfrm>
        </p:spPr>
        <p:txBody>
          <a:bodyPr/>
          <a:lstStyle/>
          <a:p>
            <a:r>
              <a:rPr lang="en-US" altLang="zh-CN" dirty="0" smtClean="0"/>
              <a:t>1.4</a:t>
            </a:r>
            <a:r>
              <a:rPr lang="zh-CN" altLang="en-US" dirty="0" smtClean="0"/>
              <a:t>盈利模式</a:t>
            </a:r>
            <a:endParaRPr lang="zh-CN" altLang="en-US" dirty="0"/>
          </a:p>
        </p:txBody>
      </p:sp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1160611" y="2332858"/>
            <a:ext cx="1693959" cy="1477051"/>
          </a:xfrm>
          <a:prstGeom prst="rect">
            <a:avLst/>
          </a:prstGeom>
          <a:solidFill>
            <a:srgbClr val="3DB1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3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5" name="矩形 34"/>
          <p:cNvSpPr>
            <a:spLocks noChangeArrowheads="1"/>
          </p:cNvSpPr>
          <p:nvPr/>
        </p:nvSpPr>
        <p:spPr bwMode="auto">
          <a:xfrm>
            <a:off x="1189882" y="4039420"/>
            <a:ext cx="1664688" cy="1573653"/>
          </a:xfrm>
          <a:prstGeom prst="rect">
            <a:avLst/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3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6" name="矩形 38"/>
          <p:cNvSpPr>
            <a:spLocks noChangeArrowheads="1"/>
          </p:cNvSpPr>
          <p:nvPr/>
        </p:nvSpPr>
        <p:spPr bwMode="auto">
          <a:xfrm>
            <a:off x="3154102" y="4011669"/>
            <a:ext cx="1678859" cy="1601403"/>
          </a:xfrm>
          <a:prstGeom prst="rect">
            <a:avLst/>
          </a:prstGeom>
          <a:solidFill>
            <a:srgbClr val="3DB1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3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矩形 39"/>
          <p:cNvSpPr>
            <a:spLocks noChangeArrowheads="1"/>
          </p:cNvSpPr>
          <p:nvPr/>
        </p:nvSpPr>
        <p:spPr bwMode="auto">
          <a:xfrm>
            <a:off x="2272700" y="3318942"/>
            <a:ext cx="590467" cy="513919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3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43"/>
          <p:cNvSpPr>
            <a:spLocks noChangeArrowheads="1"/>
          </p:cNvSpPr>
          <p:nvPr/>
        </p:nvSpPr>
        <p:spPr bwMode="auto">
          <a:xfrm>
            <a:off x="2272701" y="4039420"/>
            <a:ext cx="590466" cy="450902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3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矩形 45"/>
          <p:cNvSpPr>
            <a:spLocks noChangeArrowheads="1"/>
          </p:cNvSpPr>
          <p:nvPr/>
        </p:nvSpPr>
        <p:spPr bwMode="auto">
          <a:xfrm>
            <a:off x="3155146" y="4000588"/>
            <a:ext cx="574676" cy="489734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3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矩形 46"/>
          <p:cNvSpPr>
            <a:spLocks noChangeArrowheads="1"/>
          </p:cNvSpPr>
          <p:nvPr/>
        </p:nvSpPr>
        <p:spPr bwMode="auto">
          <a:xfrm>
            <a:off x="2399885" y="3362383"/>
            <a:ext cx="374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FFFFFF"/>
                </a:solidFill>
                <a:latin typeface="方正兰亭黑_GBK"/>
                <a:ea typeface="方正兰亭黑_GBK"/>
                <a:cs typeface="方正兰亭黑_GBK"/>
              </a:rPr>
              <a:t>A</a:t>
            </a:r>
            <a:endParaRPr lang="zh-CN" altLang="en-US" sz="2000" b="1" dirty="0">
              <a:solidFill>
                <a:srgbClr val="FFFFFF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11" name="矩形 47"/>
          <p:cNvSpPr>
            <a:spLocks noChangeArrowheads="1"/>
          </p:cNvSpPr>
          <p:nvPr/>
        </p:nvSpPr>
        <p:spPr bwMode="auto">
          <a:xfrm>
            <a:off x="2376098" y="4054565"/>
            <a:ext cx="314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b="1" dirty="0" smtClean="0">
                <a:solidFill>
                  <a:srgbClr val="FFFFFF"/>
                </a:solidFill>
                <a:latin typeface="方正兰亭黑_GBK"/>
                <a:ea typeface="方正兰亭黑_GBK"/>
                <a:cs typeface="方正兰亭黑_GBK"/>
              </a:rPr>
              <a:t>C</a:t>
            </a:r>
            <a:endParaRPr lang="zh-CN" altLang="en-US" sz="2000" b="1" dirty="0">
              <a:solidFill>
                <a:srgbClr val="FFFFFF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12" name="矩形 48"/>
          <p:cNvSpPr>
            <a:spLocks noChangeArrowheads="1"/>
          </p:cNvSpPr>
          <p:nvPr/>
        </p:nvSpPr>
        <p:spPr bwMode="auto">
          <a:xfrm>
            <a:off x="3171565" y="4011670"/>
            <a:ext cx="314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FFFFFF"/>
                </a:solidFill>
                <a:latin typeface="方正兰亭黑_GBK"/>
                <a:ea typeface="方正兰亭黑_GBK"/>
                <a:cs typeface="方正兰亭黑_GBK"/>
              </a:rPr>
              <a:t>D</a:t>
            </a:r>
            <a:endParaRPr lang="zh-CN" altLang="en-US" sz="2000" b="1" dirty="0">
              <a:solidFill>
                <a:srgbClr val="FFFFFF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13" name="矩形 50"/>
          <p:cNvSpPr>
            <a:spLocks noChangeArrowheads="1"/>
          </p:cNvSpPr>
          <p:nvPr/>
        </p:nvSpPr>
        <p:spPr bwMode="auto">
          <a:xfrm>
            <a:off x="1447668" y="2694429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rgbClr val="282828"/>
                </a:solidFill>
                <a:latin typeface="方正兰亭黑_GBK"/>
                <a:ea typeface="方正兰亭黑_GBK"/>
                <a:cs typeface="方正兰亭黑_GBK"/>
              </a:rPr>
              <a:t>捆绑销售</a:t>
            </a:r>
            <a:endParaRPr lang="zh-CN" altLang="en-US" sz="2000" b="1" dirty="0">
              <a:solidFill>
                <a:srgbClr val="282828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14" name="矩形 51"/>
          <p:cNvSpPr>
            <a:spLocks noChangeArrowheads="1"/>
          </p:cNvSpPr>
          <p:nvPr/>
        </p:nvSpPr>
        <p:spPr bwMode="auto">
          <a:xfrm>
            <a:off x="1606381" y="4651587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282828"/>
                </a:solidFill>
                <a:latin typeface="方正兰亭黑_GBK"/>
                <a:ea typeface="方正兰亭黑_GBK"/>
                <a:cs typeface="方正兰亭黑_GBK"/>
              </a:rPr>
              <a:t>加价</a:t>
            </a:r>
          </a:p>
        </p:txBody>
      </p:sp>
      <p:sp>
        <p:nvSpPr>
          <p:cNvPr id="15" name="矩形 53"/>
          <p:cNvSpPr>
            <a:spLocks noChangeArrowheads="1"/>
          </p:cNvSpPr>
          <p:nvPr/>
        </p:nvSpPr>
        <p:spPr bwMode="auto">
          <a:xfrm>
            <a:off x="3584139" y="4622698"/>
            <a:ext cx="7008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rgbClr val="282828"/>
                </a:solidFill>
                <a:latin typeface="方正兰亭黑_GBK"/>
                <a:ea typeface="方正兰亭黑_GBK"/>
                <a:cs typeface="方正兰亭黑_GBK"/>
              </a:rPr>
              <a:t>广告</a:t>
            </a:r>
            <a:endParaRPr lang="zh-CN" altLang="en-US" sz="2000" b="1" dirty="0">
              <a:solidFill>
                <a:srgbClr val="282828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16" name="矩形 54"/>
          <p:cNvSpPr>
            <a:spLocks noChangeArrowheads="1"/>
          </p:cNvSpPr>
          <p:nvPr/>
        </p:nvSpPr>
        <p:spPr bwMode="auto">
          <a:xfrm>
            <a:off x="5341992" y="2146682"/>
            <a:ext cx="14750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000" b="1" dirty="0" smtClean="0">
                <a:solidFill>
                  <a:srgbClr val="5B9BD5"/>
                </a:solidFill>
                <a:latin typeface="方正兰亭黑_GBK"/>
                <a:ea typeface="方正兰亭黑_GBK"/>
                <a:cs typeface="方正兰亭黑_GBK"/>
              </a:rPr>
              <a:t>A </a:t>
            </a:r>
            <a:r>
              <a:rPr lang="zh-CN" altLang="en-US" sz="2000" b="1" dirty="0" smtClean="0">
                <a:solidFill>
                  <a:srgbClr val="5B9BD5"/>
                </a:solidFill>
                <a:latin typeface="方正兰亭黑_GBK"/>
                <a:ea typeface="方正兰亭黑_GBK"/>
                <a:cs typeface="方正兰亭黑_GBK"/>
              </a:rPr>
              <a:t>捆绑</a:t>
            </a:r>
            <a:r>
              <a:rPr lang="zh-CN" altLang="en-US" sz="2000" b="1" dirty="0">
                <a:solidFill>
                  <a:srgbClr val="5B9BD5"/>
                </a:solidFill>
                <a:latin typeface="方正兰亭黑_GBK"/>
                <a:ea typeface="方正兰亭黑_GBK"/>
                <a:cs typeface="方正兰亭黑_GBK"/>
              </a:rPr>
              <a:t>销售</a:t>
            </a:r>
          </a:p>
        </p:txBody>
      </p:sp>
      <p:sp>
        <p:nvSpPr>
          <p:cNvPr id="17" name="TextBox 46"/>
          <p:cNvSpPr txBox="1">
            <a:spLocks noChangeArrowheads="1"/>
          </p:cNvSpPr>
          <p:nvPr/>
        </p:nvSpPr>
        <p:spPr bwMode="auto">
          <a:xfrm>
            <a:off x="5348179" y="2461664"/>
            <a:ext cx="23699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2288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捆绑销售保险或其他增值服务，如接送、周边纪念品、荧光棒等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56"/>
          <p:cNvSpPr>
            <a:spLocks noChangeArrowheads="1"/>
          </p:cNvSpPr>
          <p:nvPr/>
        </p:nvSpPr>
        <p:spPr bwMode="auto">
          <a:xfrm>
            <a:off x="5414831" y="3958431"/>
            <a:ext cx="9605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5B9BD5"/>
                </a:solidFill>
                <a:latin typeface="方正兰亭黑_GBK"/>
                <a:ea typeface="方正兰亭黑_GBK"/>
                <a:cs typeface="方正兰亭黑_GBK"/>
              </a:rPr>
              <a:t>C</a:t>
            </a:r>
            <a:r>
              <a:rPr lang="zh-CN" altLang="en-US" sz="2000" b="1" dirty="0" smtClean="0">
                <a:solidFill>
                  <a:srgbClr val="5B9BD5"/>
                </a:solidFill>
                <a:latin typeface="方正兰亭黑_GBK"/>
                <a:ea typeface="方正兰亭黑_GBK"/>
                <a:cs typeface="方正兰亭黑_GBK"/>
              </a:rPr>
              <a:t> 加价</a:t>
            </a:r>
            <a:endParaRPr lang="zh-CN" altLang="en-US" sz="2000" b="1" dirty="0">
              <a:solidFill>
                <a:srgbClr val="5B9BD5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19" name="TextBox 46"/>
          <p:cNvSpPr txBox="1">
            <a:spLocks noChangeArrowheads="1"/>
          </p:cNvSpPr>
          <p:nvPr/>
        </p:nvSpPr>
        <p:spPr bwMode="auto">
          <a:xfrm>
            <a:off x="5414832" y="4250531"/>
            <a:ext cx="262229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2288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在原本票价基础上增加</a:t>
            </a:r>
            <a:r>
              <a:rPr lang="en-US" altLang="zh-CN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0.2%~1%</a:t>
            </a:r>
            <a:r>
              <a:rPr lang="zh-CN" altLang="en-US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的服务费。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60"/>
          <p:cNvSpPr>
            <a:spLocks noChangeArrowheads="1"/>
          </p:cNvSpPr>
          <p:nvPr/>
        </p:nvSpPr>
        <p:spPr bwMode="auto">
          <a:xfrm>
            <a:off x="8192170" y="3991769"/>
            <a:ext cx="9605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3DB19F"/>
                </a:solidFill>
                <a:latin typeface="方正兰亭黑_GBK"/>
                <a:ea typeface="方正兰亭黑_GBK"/>
                <a:cs typeface="方正兰亭黑_GBK"/>
              </a:rPr>
              <a:t>D</a:t>
            </a:r>
            <a:r>
              <a:rPr lang="zh-CN" altLang="en-US" sz="2000" b="1" dirty="0" smtClean="0">
                <a:solidFill>
                  <a:srgbClr val="3DB19F"/>
                </a:solidFill>
                <a:latin typeface="方正兰亭黑_GBK"/>
                <a:ea typeface="方正兰亭黑_GBK"/>
                <a:cs typeface="方正兰亭黑_GBK"/>
              </a:rPr>
              <a:t> 广告</a:t>
            </a:r>
            <a:endParaRPr lang="zh-CN" altLang="en-US" sz="2000" b="1" dirty="0">
              <a:solidFill>
                <a:srgbClr val="3DB19F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21" name="TextBox 46"/>
          <p:cNvSpPr txBox="1">
            <a:spLocks noChangeArrowheads="1"/>
          </p:cNvSpPr>
          <p:nvPr/>
        </p:nvSpPr>
        <p:spPr bwMode="auto">
          <a:xfrm>
            <a:off x="8192170" y="4326771"/>
            <a:ext cx="248857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2288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除了正常明码标价的服务之外，本平台未来还可能和一些企业合作，以项目发布的形式推广产品。做隐性广告。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连接符 12"/>
          <p:cNvCxnSpPr>
            <a:cxnSpLocks noChangeShapeType="1"/>
          </p:cNvCxnSpPr>
          <p:nvPr/>
        </p:nvCxnSpPr>
        <p:spPr bwMode="auto">
          <a:xfrm>
            <a:off x="5421018" y="3781091"/>
            <a:ext cx="2297112" cy="0"/>
          </a:xfrm>
          <a:prstGeom prst="line">
            <a:avLst/>
          </a:prstGeom>
          <a:noFill/>
          <a:ln w="6350">
            <a:solidFill>
              <a:srgbClr val="5B9BD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直接连接符 62"/>
          <p:cNvCxnSpPr>
            <a:cxnSpLocks noChangeShapeType="1"/>
          </p:cNvCxnSpPr>
          <p:nvPr/>
        </p:nvCxnSpPr>
        <p:spPr bwMode="auto">
          <a:xfrm>
            <a:off x="8195968" y="3781091"/>
            <a:ext cx="2297112" cy="0"/>
          </a:xfrm>
          <a:prstGeom prst="line">
            <a:avLst/>
          </a:prstGeom>
          <a:noFill/>
          <a:ln w="6350">
            <a:solidFill>
              <a:srgbClr val="3DB19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矩形 34"/>
          <p:cNvSpPr>
            <a:spLocks noChangeArrowheads="1"/>
          </p:cNvSpPr>
          <p:nvPr/>
        </p:nvSpPr>
        <p:spPr bwMode="auto">
          <a:xfrm>
            <a:off x="3159534" y="2332858"/>
            <a:ext cx="1653868" cy="1477051"/>
          </a:xfrm>
          <a:prstGeom prst="rect">
            <a:avLst/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3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25" name="矩形 43"/>
          <p:cNvSpPr>
            <a:spLocks noChangeArrowheads="1"/>
          </p:cNvSpPr>
          <p:nvPr/>
        </p:nvSpPr>
        <p:spPr bwMode="auto">
          <a:xfrm>
            <a:off x="3159238" y="3318942"/>
            <a:ext cx="570583" cy="486932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3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3222598" y="3347890"/>
            <a:ext cx="373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FFFFFF"/>
                </a:solidFill>
                <a:latin typeface="方正兰亭黑_GBK"/>
                <a:ea typeface="方正兰亭黑_GBK"/>
                <a:cs typeface="方正兰亭黑_GBK"/>
              </a:rPr>
              <a:t>B</a:t>
            </a:r>
            <a:endParaRPr lang="zh-CN" altLang="en-US" sz="2000" b="1" dirty="0">
              <a:solidFill>
                <a:srgbClr val="FFFFFF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27" name="矩形 51"/>
          <p:cNvSpPr>
            <a:spLocks noChangeArrowheads="1"/>
          </p:cNvSpPr>
          <p:nvPr/>
        </p:nvSpPr>
        <p:spPr bwMode="auto">
          <a:xfrm>
            <a:off x="3492806" y="2605516"/>
            <a:ext cx="106164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282828"/>
                </a:solidFill>
                <a:latin typeface="方正兰亭黑_GBK"/>
                <a:ea typeface="方正兰亭黑_GBK"/>
                <a:cs typeface="方正兰亭黑_GBK"/>
              </a:rPr>
              <a:t>大</a:t>
            </a:r>
            <a:r>
              <a:rPr lang="zh-CN" altLang="en-US" sz="2000" b="1" dirty="0" smtClean="0">
                <a:solidFill>
                  <a:srgbClr val="282828"/>
                </a:solidFill>
                <a:latin typeface="方正兰亭黑_GBK"/>
                <a:ea typeface="方正兰亭黑_GBK"/>
                <a:cs typeface="方正兰亭黑_GBK"/>
              </a:rPr>
              <a:t>数据推荐</a:t>
            </a:r>
            <a:endParaRPr lang="zh-CN" altLang="en-US" sz="2000" b="1" dirty="0">
              <a:solidFill>
                <a:srgbClr val="282828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28" name="矩形 60"/>
          <p:cNvSpPr>
            <a:spLocks noChangeArrowheads="1"/>
          </p:cNvSpPr>
          <p:nvPr/>
        </p:nvSpPr>
        <p:spPr bwMode="auto">
          <a:xfrm>
            <a:off x="8037130" y="2080064"/>
            <a:ext cx="17331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000" b="1" dirty="0" smtClean="0">
                <a:solidFill>
                  <a:srgbClr val="3DB19F"/>
                </a:solidFill>
                <a:latin typeface="方正兰亭黑_GBK"/>
                <a:ea typeface="方正兰亭黑_GBK"/>
                <a:cs typeface="方正兰亭黑_GBK"/>
              </a:rPr>
              <a:t>B </a:t>
            </a:r>
            <a:r>
              <a:rPr lang="zh-CN" altLang="en-US" sz="2000" b="1" dirty="0" smtClean="0">
                <a:solidFill>
                  <a:srgbClr val="3DB19F"/>
                </a:solidFill>
                <a:latin typeface="方正兰亭黑_GBK"/>
                <a:ea typeface="方正兰亭黑_GBK"/>
                <a:cs typeface="方正兰亭黑_GBK"/>
              </a:rPr>
              <a:t>大</a:t>
            </a:r>
            <a:r>
              <a:rPr lang="zh-CN" altLang="en-US" sz="2000" b="1" dirty="0">
                <a:solidFill>
                  <a:srgbClr val="3DB19F"/>
                </a:solidFill>
                <a:latin typeface="方正兰亭黑_GBK"/>
                <a:ea typeface="方正兰亭黑_GBK"/>
                <a:cs typeface="方正兰亭黑_GBK"/>
              </a:rPr>
              <a:t>数据推荐</a:t>
            </a:r>
          </a:p>
        </p:txBody>
      </p:sp>
      <p:sp>
        <p:nvSpPr>
          <p:cNvPr id="29" name="TextBox 46"/>
          <p:cNvSpPr txBox="1">
            <a:spLocks noChangeArrowheads="1"/>
          </p:cNvSpPr>
          <p:nvPr/>
        </p:nvSpPr>
        <p:spPr bwMode="auto">
          <a:xfrm>
            <a:off x="8043293" y="2453025"/>
            <a:ext cx="279710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2288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在形成一定规模以后，可以根据用户数据，分析用户习惯，并向其推送相关产品。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990039" y="982215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采用多途径盈利模式实现利润最大化。</a:t>
            </a:r>
            <a:endParaRPr lang="zh-CN" altLang="en-US" sz="16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27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市场分析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402" y="2975019"/>
            <a:ext cx="11864020" cy="378638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13645" y="1365161"/>
            <a:ext cx="9871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	</a:t>
            </a:r>
            <a:r>
              <a:rPr lang="zh-CN" altLang="en-US" dirty="0" smtClean="0"/>
              <a:t>可见机票、演唱会、展会、会议，市场规模巨大，如果能占有千分之一的市场规模，也将有巨大的营业额，获取海量的用户数据。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56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8581" y="34414"/>
            <a:ext cx="9905998" cy="1478570"/>
          </a:xfrm>
        </p:spPr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竞品分析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572" y="1512984"/>
            <a:ext cx="9899007" cy="383586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68191" y="5348849"/>
            <a:ext cx="6194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本产品每个</a:t>
            </a:r>
            <a:r>
              <a:rPr lang="en-US" altLang="zh-CN" dirty="0" smtClean="0"/>
              <a:t>visit</a:t>
            </a:r>
            <a:r>
              <a:rPr lang="zh-CN" altLang="en-US" dirty="0" smtClean="0"/>
              <a:t>浏览时间更短，浏览页面为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个，跳出率更低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727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电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电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电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2289</TotalTime>
  <Words>731</Words>
  <Application>Microsoft Office PowerPoint</Application>
  <PresentationFormat>宽屏</PresentationFormat>
  <Paragraphs>148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等线</vt:lpstr>
      <vt:lpstr>方正兰亭黑_GBK</vt:lpstr>
      <vt:lpstr>宋体</vt:lpstr>
      <vt:lpstr>微软雅黑</vt:lpstr>
      <vt:lpstr>Arial</vt:lpstr>
      <vt:lpstr>Bodoni MT</vt:lpstr>
      <vt:lpstr>Calibri</vt:lpstr>
      <vt:lpstr>Calibri Light</vt:lpstr>
      <vt:lpstr>Trebuchet MS</vt:lpstr>
      <vt:lpstr>Tw Cen MT</vt:lpstr>
      <vt:lpstr>Wingdings</vt:lpstr>
      <vt:lpstr>电路</vt:lpstr>
      <vt:lpstr>Office 主题</vt:lpstr>
      <vt:lpstr>heatpoint</vt:lpstr>
      <vt:lpstr>PowerPoint 演示文稿</vt:lpstr>
      <vt:lpstr>1.1基本概述</vt:lpstr>
      <vt:lpstr>1.2核心技术</vt:lpstr>
      <vt:lpstr>1.3用户痛点</vt:lpstr>
      <vt:lpstr>1.4商业模式</vt:lpstr>
      <vt:lpstr>1.4盈利模式</vt:lpstr>
      <vt:lpstr>2.1市场分析</vt:lpstr>
      <vt:lpstr>2.2竞品分析</vt:lpstr>
      <vt:lpstr>2.3营销推广</vt:lpstr>
      <vt:lpstr>3.1业务规划</vt:lpstr>
      <vt:lpstr>3.2融资需求</vt:lpstr>
      <vt:lpstr>3.3未来目标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heatpoint</dc:title>
  <dc:creator>张仁童</dc:creator>
  <cp:lastModifiedBy>张仁童</cp:lastModifiedBy>
  <cp:revision>64</cp:revision>
  <dcterms:created xsi:type="dcterms:W3CDTF">2017-05-02T06:43:17Z</dcterms:created>
  <dcterms:modified xsi:type="dcterms:W3CDTF">2017-09-04T13:44:31Z</dcterms:modified>
</cp:coreProperties>
</file>